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7" r:id="rId4"/>
    <p:sldId id="259" r:id="rId5"/>
    <p:sldId id="260" r:id="rId6"/>
    <p:sldId id="262" r:id="rId7"/>
    <p:sldId id="263" r:id="rId8"/>
    <p:sldId id="261" r:id="rId9"/>
    <p:sldId id="264" r:id="rId10"/>
    <p:sldId id="265" r:id="rId11"/>
    <p:sldId id="266" r:id="rId12"/>
    <p:sldId id="26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32" autoAdjust="0"/>
  </p:normalViewPr>
  <p:slideViewPr>
    <p:cSldViewPr snapToGrid="0">
      <p:cViewPr varScale="1">
        <p:scale>
          <a:sx n="115" d="100"/>
          <a:sy n="115" d="100"/>
        </p:scale>
        <p:origin x="2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AB39-AD3D-4969-BBF3-48ACCDC3116C}" type="datetimeFigureOut">
              <a:rPr lang="sv-SE" smtClean="0"/>
              <a:t>2024-02-05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26377-D2A5-4EA8-96B4-26E567EDB5C8}" type="slidenum">
              <a:rPr lang="sv-SE" smtClean="0"/>
              <a:t>‹#›</a:t>
            </a:fld>
            <a:endParaRPr lang="sv-SE"/>
          </a:p>
        </p:txBody>
      </p:sp>
    </p:spTree>
    <p:extLst>
      <p:ext uri="{BB962C8B-B14F-4D97-AF65-F5344CB8AC3E}">
        <p14:creationId xmlns:p14="http://schemas.microsoft.com/office/powerpoint/2010/main" val="386484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1</a:t>
            </a:fld>
            <a:endParaRPr lang="sv-SE" dirty="0"/>
          </a:p>
        </p:txBody>
      </p:sp>
    </p:spTree>
    <p:extLst>
      <p:ext uri="{BB962C8B-B14F-4D97-AF65-F5344CB8AC3E}">
        <p14:creationId xmlns:p14="http://schemas.microsoft.com/office/powerpoint/2010/main" val="1445960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0" i="0" u="none" strike="noStrike" dirty="0">
                <a:solidFill>
                  <a:srgbClr val="000000"/>
                </a:solidFill>
                <a:effectLst/>
                <a:latin typeface="Calibri" panose="020F0502020204030204" pitchFamily="34" charset="0"/>
              </a:rPr>
              <a:t>Gå igenom de olika rollerna så att alla förstår ”sin” roll och poängtera att alla behövs i det efterföljande arbetet för att det ska bli bra. </a:t>
            </a:r>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10</a:t>
            </a:fld>
            <a:endParaRPr lang="sv-SE" dirty="0"/>
          </a:p>
        </p:txBody>
      </p:sp>
    </p:spTree>
    <p:extLst>
      <p:ext uri="{BB962C8B-B14F-4D97-AF65-F5344CB8AC3E}">
        <p14:creationId xmlns:p14="http://schemas.microsoft.com/office/powerpoint/2010/main" val="4031558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11</a:t>
            </a:fld>
            <a:endParaRPr lang="sv-SE" dirty="0"/>
          </a:p>
        </p:txBody>
      </p:sp>
    </p:spTree>
    <p:extLst>
      <p:ext uri="{BB962C8B-B14F-4D97-AF65-F5344CB8AC3E}">
        <p14:creationId xmlns:p14="http://schemas.microsoft.com/office/powerpoint/2010/main" val="2210133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hittar ni mer information.</a:t>
            </a:r>
          </a:p>
        </p:txBody>
      </p:sp>
      <p:sp>
        <p:nvSpPr>
          <p:cNvPr id="4" name="Platshållare för bildnummer 3"/>
          <p:cNvSpPr>
            <a:spLocks noGrp="1"/>
          </p:cNvSpPr>
          <p:nvPr>
            <p:ph type="sldNum" sz="quarter" idx="5"/>
          </p:nvPr>
        </p:nvSpPr>
        <p:spPr/>
        <p:txBody>
          <a:bodyPr/>
          <a:lstStyle/>
          <a:p>
            <a:fld id="{D2126377-D2A5-4EA8-96B4-26E567EDB5C8}" type="slidenum">
              <a:rPr lang="sv-SE" smtClean="0"/>
              <a:t>12</a:t>
            </a:fld>
            <a:endParaRPr lang="sv-SE" dirty="0"/>
          </a:p>
        </p:txBody>
      </p:sp>
    </p:spTree>
    <p:extLst>
      <p:ext uri="{BB962C8B-B14F-4D97-AF65-F5344CB8AC3E}">
        <p14:creationId xmlns:p14="http://schemas.microsoft.com/office/powerpoint/2010/main" val="294299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2</a:t>
            </a:fld>
            <a:endParaRPr lang="sv-SE" dirty="0"/>
          </a:p>
        </p:txBody>
      </p:sp>
    </p:spTree>
    <p:extLst>
      <p:ext uri="{BB962C8B-B14F-4D97-AF65-F5344CB8AC3E}">
        <p14:creationId xmlns:p14="http://schemas.microsoft.com/office/powerpoint/2010/main" val="215571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3</a:t>
            </a:fld>
            <a:endParaRPr lang="sv-SE" dirty="0"/>
          </a:p>
        </p:txBody>
      </p:sp>
    </p:spTree>
    <p:extLst>
      <p:ext uri="{BB962C8B-B14F-4D97-AF65-F5344CB8AC3E}">
        <p14:creationId xmlns:p14="http://schemas.microsoft.com/office/powerpoint/2010/main" val="162074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dirty="0">
                <a:solidFill>
                  <a:srgbClr val="000000"/>
                </a:solidFill>
                <a:effectLst/>
                <a:latin typeface="Calibri" panose="020F0502020204030204" pitchFamily="34" charset="0"/>
              </a:rPr>
              <a:t>Beskriv kort hur processen ser ut under 2024</a:t>
            </a:r>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4</a:t>
            </a:fld>
            <a:endParaRPr lang="sv-SE" dirty="0"/>
          </a:p>
        </p:txBody>
      </p:sp>
    </p:spTree>
    <p:extLst>
      <p:ext uri="{BB962C8B-B14F-4D97-AF65-F5344CB8AC3E}">
        <p14:creationId xmlns:p14="http://schemas.microsoft.com/office/powerpoint/2010/main" val="2153284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dirty="0">
                <a:solidFill>
                  <a:srgbClr val="000000"/>
                </a:solidFill>
                <a:effectLst/>
                <a:latin typeface="Calibri" panose="020F0502020204030204" pitchFamily="34" charset="0"/>
              </a:rPr>
              <a:t>Diskutera fördelar och nackdelar med att svara på enkäten. Försök avsluta med att detta är en möjlighet för den enskilde medarbetaren att göra sin röst hörd och bidra till förbättringar på institutionen/enheten/motsvarande. Om någon anser att det är ”pappersprodukt”, beskriv hur ni har arbetat med förra resultatet och ge exempel på förbättringar som blivit efter det. För kännedom, så arbetar även arbetsmiljökommittén med universitetsövergripande förbättringar utifrån medarbetarundersökningens resultat för att skapa förutsättningar för ett mer hållbart och jämlikt arbets- och studieliv (se ”Universitetsgemensam handlingsplan för systematiskt arbetsmiljöarbete och aktiva åtgärder 2022-2024).</a:t>
            </a:r>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5</a:t>
            </a:fld>
            <a:endParaRPr lang="sv-SE" dirty="0"/>
          </a:p>
        </p:txBody>
      </p:sp>
    </p:spTree>
    <p:extLst>
      <p:ext uri="{BB962C8B-B14F-4D97-AF65-F5344CB8AC3E}">
        <p14:creationId xmlns:p14="http://schemas.microsoft.com/office/powerpoint/2010/main" val="763295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6</a:t>
            </a:fld>
            <a:endParaRPr lang="sv-SE" dirty="0"/>
          </a:p>
        </p:txBody>
      </p:sp>
    </p:spTree>
    <p:extLst>
      <p:ext uri="{BB962C8B-B14F-4D97-AF65-F5344CB8AC3E}">
        <p14:creationId xmlns:p14="http://schemas.microsoft.com/office/powerpoint/2010/main" val="2464000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dirty="0">
                <a:solidFill>
                  <a:srgbClr val="000000"/>
                </a:solidFill>
                <a:effectLst/>
                <a:latin typeface="Calibri" panose="020F0502020204030204" pitchFamily="34" charset="0"/>
              </a:rPr>
              <a:t>Påminn  om att medarbetarundersökningen är en del av det systematiska arbetsmiljöarbetet (SAM) och aktiva åtgärder. Alla arbetsgivare är skyldiga att arbeta både SAM och aktiva åtgärder utifrån Arbetsmiljölagen och Diskrimineringslagen. Följ stegen i institutionens/enhetens/motsvarande handlingsplan för systematiskt arbetsmiljöarbete och aktiva åtgärder.</a:t>
            </a:r>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7</a:t>
            </a:fld>
            <a:endParaRPr lang="sv-SE" dirty="0"/>
          </a:p>
        </p:txBody>
      </p:sp>
    </p:spTree>
    <p:extLst>
      <p:ext uri="{BB962C8B-B14F-4D97-AF65-F5344CB8AC3E}">
        <p14:creationId xmlns:p14="http://schemas.microsoft.com/office/powerpoint/2010/main" val="54671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b="0" i="0" u="none" strike="noStrike" dirty="0">
                <a:solidFill>
                  <a:srgbClr val="000000"/>
                </a:solidFill>
                <a:effectLst/>
                <a:latin typeface="Calibri" panose="020F0502020204030204" pitchFamily="34" charset="0"/>
              </a:rPr>
              <a:t>Rekapitulera </a:t>
            </a:r>
            <a:r>
              <a:rPr lang="sv-SE" b="0" i="1" u="none" strike="noStrike" dirty="0">
                <a:solidFill>
                  <a:srgbClr val="000000"/>
                </a:solidFill>
                <a:effectLst/>
                <a:latin typeface="Calibri" panose="020F0502020204030204" pitchFamily="34" charset="0"/>
              </a:rPr>
              <a:t>hur</a:t>
            </a:r>
            <a:r>
              <a:rPr lang="sv-SE" b="0" i="0" u="none" strike="noStrike" dirty="0">
                <a:solidFill>
                  <a:srgbClr val="000000"/>
                </a:solidFill>
                <a:effectLst/>
                <a:latin typeface="Calibri" panose="020F0502020204030204" pitchFamily="34" charset="0"/>
              </a:rPr>
              <a:t> ni arbetade med resultatet 2021 och </a:t>
            </a:r>
            <a:r>
              <a:rPr lang="sv-SE" b="0" i="1" u="none" strike="noStrike" dirty="0">
                <a:solidFill>
                  <a:srgbClr val="000000"/>
                </a:solidFill>
                <a:effectLst/>
                <a:latin typeface="Calibri" panose="020F0502020204030204" pitchFamily="34" charset="0"/>
              </a:rPr>
              <a:t>visa</a:t>
            </a:r>
            <a:r>
              <a:rPr lang="sv-SE" b="0" i="0" u="none" strike="noStrike" dirty="0">
                <a:solidFill>
                  <a:srgbClr val="000000"/>
                </a:solidFill>
                <a:effectLst/>
                <a:latin typeface="Calibri" panose="020F0502020204030204" pitchFamily="34" charset="0"/>
              </a:rPr>
              <a:t> de prioriterade åtgärder från handlingsplanen som bifogades VP.</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b="0" i="0" u="none" strike="noStrike" dirty="0">
                <a:solidFill>
                  <a:srgbClr val="000000"/>
                </a:solidFill>
                <a:effectLst/>
                <a:latin typeface="Calibri" panose="020F0502020204030204" pitchFamily="34" charset="0"/>
              </a:rPr>
              <a:t>Gå igenom varje åtgärd, sammanfatta vad som gjordes och följ upp om åtgärden har haft önskad effekt, exempelvis med handuppräckning.</a:t>
            </a:r>
            <a:r>
              <a:rPr lang="sv-SE" b="0" i="0" dirty="0">
                <a:solidFill>
                  <a:srgbClr val="000000"/>
                </a:solidFill>
                <a:effectLst/>
                <a:latin typeface="Calibri" panose="020F0502020204030204" pitchFamily="34" charset="0"/>
              </a:rPr>
              <a:t>​</a:t>
            </a:r>
            <a:endParaRPr lang="sv-SE" b="0" i="0" dirty="0">
              <a:solidFill>
                <a:srgbClr val="444444"/>
              </a:solidFill>
              <a:effectLst/>
              <a:latin typeface="Calibri" panose="020F0502020204030204" pitchFamily="34" charset="0"/>
            </a:endParaRPr>
          </a:p>
          <a:p>
            <a:pPr algn="l" rtl="0" fontAlgn="base"/>
            <a:r>
              <a:rPr lang="sv-SE" b="0" i="0" u="none" strike="noStrike" dirty="0">
                <a:solidFill>
                  <a:srgbClr val="000000"/>
                </a:solidFill>
                <a:effectLst/>
                <a:latin typeface="Calibri" panose="020F0502020204030204" pitchFamily="34" charset="0"/>
              </a:rPr>
              <a:t>Om ni har prövat olika åtgärder, beskriv detta. Exempelvis att ni direkt märkte att en åtgärd försämrade arbetssituationen, så att ni beslutade att ändra, eller byta åtgärd. Om medarbetarna har varit delaktiga i olika beslut, påminn om det. Exempelvis att det beslutades att revidera en åtgärd vid ett APT.</a:t>
            </a:r>
            <a:r>
              <a:rPr lang="sv-SE" b="0" i="0" dirty="0">
                <a:solidFill>
                  <a:srgbClr val="000000"/>
                </a:solidFill>
                <a:effectLst/>
                <a:latin typeface="Calibri" panose="020F0502020204030204" pitchFamily="34" charset="0"/>
              </a:rPr>
              <a:t>​</a:t>
            </a:r>
            <a:endParaRPr lang="sv-SE" b="0" i="0" dirty="0">
              <a:solidFill>
                <a:srgbClr val="444444"/>
              </a:solidFill>
              <a:effectLst/>
              <a:latin typeface="Calibri" panose="020F0502020204030204" pitchFamily="34" charset="0"/>
            </a:endParaRPr>
          </a:p>
          <a:p>
            <a:pPr algn="l" rtl="0" fontAlgn="base"/>
            <a:r>
              <a:rPr lang="sv-SE" b="0" i="0" u="none" strike="noStrike" dirty="0">
                <a:solidFill>
                  <a:srgbClr val="000000"/>
                </a:solidFill>
                <a:effectLst/>
                <a:latin typeface="Calibri" panose="020F0502020204030204" pitchFamily="34" charset="0"/>
              </a:rPr>
              <a:t>Om ni har gjort någon mellanmätning för att följa upp åtgärder, visa gärna det resultatet kopplat till respektive åtgärd.</a:t>
            </a:r>
            <a:endParaRPr lang="en-US" b="0" i="0" dirty="0">
              <a:solidFill>
                <a:srgbClr val="444444"/>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8</a:t>
            </a:fld>
            <a:endParaRPr lang="sv-SE" dirty="0"/>
          </a:p>
        </p:txBody>
      </p:sp>
    </p:spTree>
    <p:extLst>
      <p:ext uri="{BB962C8B-B14F-4D97-AF65-F5344CB8AC3E}">
        <p14:creationId xmlns:p14="http://schemas.microsoft.com/office/powerpoint/2010/main" val="704681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b="0" i="0" u="none" strike="noStrike" dirty="0">
                <a:solidFill>
                  <a:srgbClr val="000000"/>
                </a:solidFill>
                <a:effectLst/>
                <a:latin typeface="Calibri" panose="020F0502020204030204" pitchFamily="34" charset="0"/>
              </a:rPr>
              <a:t>Lägg en planering redan nu. Boka in förslagsvis två-tre datum och lokal för: </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mj-lt"/>
              <a:buAutoNum type="arabicPeriod"/>
            </a:pPr>
            <a:r>
              <a:rPr lang="sv-SE" sz="1800" b="0" i="0" u="none" strike="noStrike" dirty="0">
                <a:solidFill>
                  <a:srgbClr val="000000"/>
                </a:solidFill>
                <a:effectLst/>
                <a:latin typeface="Calibri" panose="020F0502020204030204" pitchFamily="34" charset="0"/>
              </a:rPr>
              <a:t> Genomgång av resultat - Beroende på hur mycket tid ni kan avsätta vid varje möte kan eventuellt möte 1 och 2 slås samman till en för- och en eftermiddag.</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mj-lt"/>
              <a:buAutoNum type="arabicPeriod"/>
            </a:pPr>
            <a:r>
              <a:rPr lang="sv-SE" sz="1800" b="0" i="0" u="none" strike="noStrike" dirty="0">
                <a:solidFill>
                  <a:srgbClr val="000000"/>
                </a:solidFill>
                <a:effectLst/>
                <a:latin typeface="Calibri" panose="020F0502020204030204" pitchFamily="34" charset="0"/>
              </a:rPr>
              <a:t> Workshop</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mj-lt"/>
              <a:buAutoNum type="arabicPeriod"/>
            </a:pPr>
            <a:r>
              <a:rPr lang="sv-SE" sz="1800" b="0" i="0" u="none" strike="noStrike" dirty="0">
                <a:solidFill>
                  <a:srgbClr val="000000"/>
                </a:solidFill>
                <a:effectLst/>
                <a:latin typeface="Calibri" panose="020F0502020204030204" pitchFamily="34" charset="0"/>
              </a:rPr>
              <a:t> Återkoppling</a:t>
            </a:r>
            <a:endParaRPr lang="en-US" sz="1800" b="0" i="0" dirty="0">
              <a:solidFill>
                <a:srgbClr val="444444"/>
              </a:solidFill>
              <a:effectLst/>
              <a:latin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9</a:t>
            </a:fld>
            <a:endParaRPr lang="sv-SE" dirty="0"/>
          </a:p>
        </p:txBody>
      </p:sp>
    </p:spTree>
    <p:extLst>
      <p:ext uri="{BB962C8B-B14F-4D97-AF65-F5344CB8AC3E}">
        <p14:creationId xmlns:p14="http://schemas.microsoft.com/office/powerpoint/2010/main" val="2931707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1"/>
        </a:solidFill>
        <a:effectLst/>
      </p:bgPr>
    </p:bg>
    <p:spTree>
      <p:nvGrpSpPr>
        <p:cNvPr id="1" name=""/>
        <p:cNvGrpSpPr/>
        <p:nvPr/>
      </p:nvGrpSpPr>
      <p:grpSpPr>
        <a:xfrm>
          <a:off x="0" y="0"/>
          <a:ext cx="0" cy="0"/>
          <a:chOff x="0" y="0"/>
          <a:chExt cx="0" cy="0"/>
        </a:xfrm>
      </p:grpSpPr>
      <p:pic>
        <p:nvPicPr>
          <p:cNvPr id="10" name="Bildobjekt 9" descr="Umeå Universitet Logotyp&#10;">
            <a:extLst>
              <a:ext uri="{FF2B5EF4-FFF2-40B4-BE49-F238E27FC236}">
                <a16:creationId xmlns:a16="http://schemas.microsoft.com/office/drawing/2014/main" id="{7E57C8B5-EC70-D918-2EB5-A0FA5D39B3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74000" y="569702"/>
            <a:ext cx="2844000" cy="908039"/>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2015067"/>
            <a:ext cx="10969200" cy="1512480"/>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813054"/>
            <a:ext cx="10969200" cy="102271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4" name="Platshållare för text 13">
            <a:extLst>
              <a:ext uri="{FF2B5EF4-FFF2-40B4-BE49-F238E27FC236}">
                <a16:creationId xmlns:a16="http://schemas.microsoft.com/office/drawing/2014/main" id="{17B5F62B-F422-9B48-F7F7-AD094BC04DAC}"/>
              </a:ext>
            </a:extLst>
          </p:cNvPr>
          <p:cNvSpPr>
            <a:spLocks noGrp="1"/>
          </p:cNvSpPr>
          <p:nvPr>
            <p:ph type="body" sz="quarter" idx="10" hasCustomPrompt="1"/>
          </p:nvPr>
        </p:nvSpPr>
        <p:spPr>
          <a:xfrm>
            <a:off x="612000" y="6086643"/>
            <a:ext cx="10969200" cy="491365"/>
          </a:xfrm>
        </p:spPr>
        <p:txBody>
          <a:bodyPr/>
          <a:lstStyle>
            <a:lvl1pPr marL="0" indent="0" algn="ctr">
              <a:spcBef>
                <a:spcPts val="0"/>
              </a:spcBef>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sv-SE" dirty="0"/>
              <a:t>Ange datum, Enhet/fakultet/institution/projekt, Namn</a:t>
            </a:r>
          </a:p>
        </p:txBody>
      </p:sp>
    </p:spTree>
    <p:extLst>
      <p:ext uri="{BB962C8B-B14F-4D97-AF65-F5344CB8AC3E}">
        <p14:creationId xmlns:p14="http://schemas.microsoft.com/office/powerpoint/2010/main" val="255402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tfallande bild med text höger">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3581D8E0-AA1D-3978-88F8-7D53EDB55868}"/>
              </a:ext>
            </a:extLst>
          </p:cNvPr>
          <p:cNvSpPr>
            <a:spLocks noGrp="1"/>
          </p:cNvSpPr>
          <p:nvPr>
            <p:ph type="pic" sz="quarter" idx="10" hasCustomPrompt="1"/>
          </p:nvPr>
        </p:nvSpPr>
        <p:spPr>
          <a:xfrm>
            <a:off x="0" y="0"/>
            <a:ext cx="12193200" cy="6858000"/>
          </a:xfrm>
          <a:custGeom>
            <a:avLst/>
            <a:gdLst>
              <a:gd name="connsiteX0" fmla="*/ 6383214 w 12193200"/>
              <a:gd name="connsiteY0" fmla="*/ 668215 h 6858000"/>
              <a:gd name="connsiteX1" fmla="*/ 6383214 w 12193200"/>
              <a:gd name="connsiteY1" fmla="*/ 5654675 h 6858000"/>
              <a:gd name="connsiteX2" fmla="*/ 11588265 w 12193200"/>
              <a:gd name="connsiteY2" fmla="*/ 5654675 h 6858000"/>
              <a:gd name="connsiteX3" fmla="*/ 11588265 w 12193200"/>
              <a:gd name="connsiteY3" fmla="*/ 668215 h 6858000"/>
              <a:gd name="connsiteX4" fmla="*/ 0 w 12193200"/>
              <a:gd name="connsiteY4" fmla="*/ 0 h 6858000"/>
              <a:gd name="connsiteX5" fmla="*/ 12193200 w 12193200"/>
              <a:gd name="connsiteY5" fmla="*/ 0 h 6858000"/>
              <a:gd name="connsiteX6" fmla="*/ 12193200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6383214" y="668215"/>
                </a:moveTo>
                <a:lnTo>
                  <a:pt x="6383214" y="5654675"/>
                </a:lnTo>
                <a:lnTo>
                  <a:pt x="11588265" y="5654675"/>
                </a:lnTo>
                <a:lnTo>
                  <a:pt x="11588265" y="668215"/>
                </a:lnTo>
                <a:close/>
                <a:moveTo>
                  <a:pt x="0" y="0"/>
                </a:moveTo>
                <a:lnTo>
                  <a:pt x="12193200" y="0"/>
                </a:lnTo>
                <a:lnTo>
                  <a:pt x="12193200" y="6858000"/>
                </a:lnTo>
                <a:lnTo>
                  <a:pt x="0" y="6858000"/>
                </a:lnTo>
                <a:close/>
              </a:path>
            </a:pathLst>
          </a:custGeom>
          <a:solidFill>
            <a:schemeClr val="bg1">
              <a:lumMod val="95000"/>
            </a:schemeClr>
          </a:solidFill>
        </p:spPr>
        <p:txBody>
          <a:bodyPr wrap="square" tIns="180000" anchor="t" anchorCtr="0">
            <a:noAutofit/>
          </a:bodyPr>
          <a:lstStyle>
            <a:lvl1pPr marL="0" indent="0" algn="ctr">
              <a:buNone/>
              <a:defRPr sz="1600"/>
            </a:lvl1pPr>
          </a:lstStyle>
          <a:p>
            <a:r>
              <a:rPr lang="sv-SE" dirty="0"/>
              <a:t>Klicka på ikonen och lägg till bild</a:t>
            </a:r>
          </a:p>
        </p:txBody>
      </p:sp>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675212" y="992070"/>
            <a:ext cx="4655904"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675367" y="2347478"/>
            <a:ext cx="4658187" cy="2988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49679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bi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3581D8E0-AA1D-3978-88F8-7D53EDB55868}"/>
              </a:ext>
            </a:extLst>
          </p:cNvPr>
          <p:cNvSpPr>
            <a:spLocks noGrp="1"/>
          </p:cNvSpPr>
          <p:nvPr>
            <p:ph type="pic" sz="quarter" idx="10" hasCustomPrompt="1"/>
          </p:nvPr>
        </p:nvSpPr>
        <p:spPr>
          <a:xfrm>
            <a:off x="0" y="0"/>
            <a:ext cx="12193200" cy="6858000"/>
          </a:xfrm>
          <a:prstGeom prst="rect">
            <a:avLst/>
          </a:prstGeom>
          <a:solidFill>
            <a:schemeClr val="bg1">
              <a:lumMod val="95000"/>
            </a:schemeClr>
          </a:solidFill>
        </p:spPr>
        <p:txBody>
          <a:bodyPr wrap="square" tIns="180000" anchor="ctr" anchorCtr="0">
            <a:noAutofit/>
          </a:bodyPr>
          <a:lstStyle>
            <a:lvl1pPr marL="0" indent="0" algn="ctr">
              <a:buNone/>
              <a:defRPr sz="1600"/>
            </a:lvl1pPr>
          </a:lstStyle>
          <a:p>
            <a:r>
              <a:rPr lang="sv-SE" dirty="0"/>
              <a:t>Klicka på ikonen och lägg till bild</a:t>
            </a:r>
          </a:p>
        </p:txBody>
      </p:sp>
    </p:spTree>
    <p:extLst>
      <p:ext uri="{BB962C8B-B14F-4D97-AF65-F5344CB8AC3E}">
        <p14:creationId xmlns:p14="http://schemas.microsoft.com/office/powerpoint/2010/main" val="564220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F5FC61C-3894-5BF6-4A40-0C63B511CCD3}"/>
              </a:ext>
            </a:extLst>
          </p:cNvPr>
          <p:cNvSpPr>
            <a:spLocks noGrp="1"/>
          </p:cNvSpPr>
          <p:nvPr>
            <p:ph type="title" hasCustomPrompt="1"/>
          </p:nvPr>
        </p:nvSpPr>
        <p:spPr/>
        <p:txBody>
          <a:bodyPr/>
          <a:lstStyle>
            <a:lvl1pPr>
              <a:defRPr/>
            </a:lvl1pPr>
          </a:lstStyle>
          <a:p>
            <a:r>
              <a:rPr lang="sv-SE" dirty="0"/>
              <a:t>Klicka och skriv rubrik</a:t>
            </a:r>
          </a:p>
        </p:txBody>
      </p:sp>
    </p:spTree>
    <p:extLst>
      <p:ext uri="{BB962C8B-B14F-4D97-AF65-F5344CB8AC3E}">
        <p14:creationId xmlns:p14="http://schemas.microsoft.com/office/powerpoint/2010/main" val="3826639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09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elsida svart">
    <p:bg>
      <p:bgPr>
        <a:solidFill>
          <a:schemeClr val="tx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7E57C8B5-EC70-D918-2EB5-A0FA5D39B316}"/>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8000" y="5493394"/>
            <a:ext cx="2556000" cy="816087"/>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Tree>
    <p:extLst>
      <p:ext uri="{BB962C8B-B14F-4D97-AF65-F5344CB8AC3E}">
        <p14:creationId xmlns:p14="http://schemas.microsoft.com/office/powerpoint/2010/main" val="214631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sida rosa">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3778287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Kapitelsida grön">
    <p:bg>
      <p:bgPr>
        <a:solidFill>
          <a:schemeClr val="accent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2867632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apitelsida beige">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1953831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apitelsida grå">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3581783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sida bild">
    <p:bg>
      <p:bgPr>
        <a:solidFill>
          <a:schemeClr val="tx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368CA0-4F0D-9E8B-6BB5-BEEC3380C0BB}"/>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0" name="Bildobjekt 9">
            <a:extLst>
              <a:ext uri="{FF2B5EF4-FFF2-40B4-BE49-F238E27FC236}">
                <a16:creationId xmlns:a16="http://schemas.microsoft.com/office/drawing/2014/main" id="{7E57C8B5-EC70-D918-2EB5-A0FA5D39B316}"/>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818000" y="5493394"/>
            <a:ext cx="2556000" cy="816087"/>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Tree>
    <p:extLst>
      <p:ext uri="{BB962C8B-B14F-4D97-AF65-F5344CB8AC3E}">
        <p14:creationId xmlns:p14="http://schemas.microsoft.com/office/powerpoint/2010/main" val="403465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bild umesamiska">
    <p:bg>
      <p:bgPr>
        <a:solidFill>
          <a:schemeClr val="accent1"/>
        </a:solidFill>
        <a:effectLst/>
      </p:bgPr>
    </p:bg>
    <p:spTree>
      <p:nvGrpSpPr>
        <p:cNvPr id="1" name=""/>
        <p:cNvGrpSpPr/>
        <p:nvPr/>
      </p:nvGrpSpPr>
      <p:grpSpPr>
        <a:xfrm>
          <a:off x="0" y="0"/>
          <a:ext cx="0" cy="0"/>
          <a:chOff x="0" y="0"/>
          <a:chExt cx="0" cy="0"/>
        </a:xfrm>
      </p:grpSpPr>
      <p:pic>
        <p:nvPicPr>
          <p:cNvPr id="9" name="Bildobjekt 8" descr="Umeå Universitet Logotyp&#10;">
            <a:extLst>
              <a:ext uri="{FF2B5EF4-FFF2-40B4-BE49-F238E27FC236}">
                <a16:creationId xmlns:a16="http://schemas.microsoft.com/office/drawing/2014/main" id="{ECBEF057-6550-1C4D-827D-D342F3BF4EC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4156439" y="546400"/>
            <a:ext cx="3879122" cy="1008000"/>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2015067"/>
            <a:ext cx="10969200" cy="1512480"/>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813054"/>
            <a:ext cx="10969200" cy="102271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4" name="Platshållare för text 13">
            <a:extLst>
              <a:ext uri="{FF2B5EF4-FFF2-40B4-BE49-F238E27FC236}">
                <a16:creationId xmlns:a16="http://schemas.microsoft.com/office/drawing/2014/main" id="{17B5F62B-F422-9B48-F7F7-AD094BC04DAC}"/>
              </a:ext>
            </a:extLst>
          </p:cNvPr>
          <p:cNvSpPr>
            <a:spLocks noGrp="1"/>
          </p:cNvSpPr>
          <p:nvPr>
            <p:ph type="body" sz="quarter" idx="10" hasCustomPrompt="1"/>
          </p:nvPr>
        </p:nvSpPr>
        <p:spPr>
          <a:xfrm>
            <a:off x="612000" y="6086643"/>
            <a:ext cx="10969200" cy="491365"/>
          </a:xfrm>
        </p:spPr>
        <p:txBody>
          <a:bodyPr/>
          <a:lstStyle>
            <a:lvl1pPr marL="0" indent="0" algn="ctr">
              <a:spcBef>
                <a:spcPts val="0"/>
              </a:spcBef>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sv-SE" dirty="0"/>
              <a:t>Ange datum, Enhet/fakultet/institution/projekt, Namn</a:t>
            </a:r>
          </a:p>
        </p:txBody>
      </p:sp>
    </p:spTree>
    <p:extLst>
      <p:ext uri="{BB962C8B-B14F-4D97-AF65-F5344CB8AC3E}">
        <p14:creationId xmlns:p14="http://schemas.microsoft.com/office/powerpoint/2010/main" val="3855586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sida">
    <p:bg>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7E57C8B5-EC70-D918-2EB5-A0FA5D39B316}"/>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74000" y="569702"/>
            <a:ext cx="2844000" cy="908039"/>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1400" y="2672760"/>
            <a:ext cx="10969200" cy="1512480"/>
          </a:xfrm>
        </p:spPr>
        <p:txBody>
          <a:bodyPr anchor="ctr" anchorCtr="0"/>
          <a:lstStyle>
            <a:lvl1pPr algn="ctr">
              <a:defRPr sz="4400">
                <a:solidFill>
                  <a:schemeClr val="bg1"/>
                </a:solidFill>
              </a:defRPr>
            </a:lvl1pPr>
          </a:lstStyle>
          <a:p>
            <a:r>
              <a:rPr lang="sv-SE" dirty="0"/>
              <a:t>Klicka och skriv tackfras</a:t>
            </a:r>
          </a:p>
        </p:txBody>
      </p:sp>
    </p:spTree>
    <p:extLst>
      <p:ext uri="{BB962C8B-B14F-4D97-AF65-F5344CB8AC3E}">
        <p14:creationId xmlns:p14="http://schemas.microsoft.com/office/powerpoint/2010/main" val="2048550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sida umesamiska">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ECBEF057-6550-1C4D-827D-D342F3BF4ECF}"/>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4156439" y="546400"/>
            <a:ext cx="3879122" cy="1008000"/>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1400" y="2672760"/>
            <a:ext cx="10969200" cy="1512480"/>
          </a:xfrm>
        </p:spPr>
        <p:txBody>
          <a:bodyPr anchor="ctr" anchorCtr="0"/>
          <a:lstStyle>
            <a:lvl1pPr algn="ctr">
              <a:defRPr sz="4400">
                <a:solidFill>
                  <a:schemeClr val="bg1"/>
                </a:solidFill>
              </a:defRPr>
            </a:lvl1pPr>
          </a:lstStyle>
          <a:p>
            <a:r>
              <a:rPr lang="sv-SE" dirty="0"/>
              <a:t>Klicka och skriv tackfras</a:t>
            </a:r>
          </a:p>
        </p:txBody>
      </p:sp>
    </p:spTree>
    <p:extLst>
      <p:ext uri="{BB962C8B-B14F-4D97-AF65-F5344CB8AC3E}">
        <p14:creationId xmlns:p14="http://schemas.microsoft.com/office/powerpoint/2010/main" val="410552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773354-CA18-33FB-CD86-1C0D59354768}"/>
              </a:ext>
            </a:extLst>
          </p:cNvPr>
          <p:cNvSpPr>
            <a:spLocks noGrp="1"/>
          </p:cNvSpPr>
          <p:nvPr>
            <p:ph type="title" hasCustomPrompt="1"/>
          </p:nvPr>
        </p:nvSpPr>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567E17AE-4DB3-459F-5C7F-EE713AB1BDBD}"/>
              </a:ext>
            </a:extLst>
          </p:cNvPr>
          <p:cNvSpPr>
            <a:spLocks noGrp="1"/>
          </p:cNvSpPr>
          <p:nvPr>
            <p:ph idx="1" hasCustomPrompt="1"/>
          </p:nvPr>
        </p:nvSpPr>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612566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10969200"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12000" y="1620000"/>
            <a:ext cx="5040000" cy="4032000"/>
          </a:xfrm>
        </p:spPr>
        <p:txBody>
          <a:bodyPr/>
          <a:lstStyle>
            <a:lvl1pPr>
              <a:defRPr/>
            </a:lvl1pPr>
          </a:lstStyle>
          <a:p>
            <a:pPr lvl="0"/>
            <a:r>
              <a:rPr lang="sv-SE" dirty="0"/>
              <a:t>Klicka och skriv text</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A13F041F-784B-F457-8AEC-FDF2AFB1FD12}"/>
              </a:ext>
            </a:extLst>
          </p:cNvPr>
          <p:cNvSpPr>
            <a:spLocks noGrp="1"/>
          </p:cNvSpPr>
          <p:nvPr>
            <p:ph sz="half" idx="2" hasCustomPrompt="1"/>
          </p:nvPr>
        </p:nvSpPr>
        <p:spPr>
          <a:xfrm>
            <a:off x="6541198"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33742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höge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10969200"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12000"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6542473" y="1620000"/>
            <a:ext cx="5038725" cy="4032250"/>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Tree>
    <p:extLst>
      <p:ext uri="{BB962C8B-B14F-4D97-AF65-F5344CB8AC3E}">
        <p14:creationId xmlns:p14="http://schemas.microsoft.com/office/powerpoint/2010/main" val="600700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vänste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10969200" cy="1044000"/>
          </a:xfrm>
        </p:spPr>
        <p:txBody>
          <a:bodyPr/>
          <a:lstStyle>
            <a:lvl1pPr>
              <a:defRPr/>
            </a:lvl1pPr>
          </a:lstStyle>
          <a:p>
            <a:r>
              <a:rPr lang="sv-SE" dirty="0"/>
              <a:t>Klicka och skriv rubrik</a:t>
            </a:r>
          </a:p>
        </p:txBody>
      </p:sp>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611998" y="1620000"/>
            <a:ext cx="5038725" cy="4032250"/>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541198"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61203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ög bild höge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5037530"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12000"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6542473" y="0"/>
            <a:ext cx="5649527" cy="6858000"/>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Tree>
    <p:extLst>
      <p:ext uri="{BB962C8B-B14F-4D97-AF65-F5344CB8AC3E}">
        <p14:creationId xmlns:p14="http://schemas.microsoft.com/office/powerpoint/2010/main" val="8304079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 bild">
    <p:spTree>
      <p:nvGrpSpPr>
        <p:cNvPr id="1" name=""/>
        <p:cNvGrpSpPr/>
        <p:nvPr/>
      </p:nvGrpSpPr>
      <p:grpSpPr>
        <a:xfrm>
          <a:off x="0" y="0"/>
          <a:ext cx="0" cy="0"/>
          <a:chOff x="0" y="0"/>
          <a:chExt cx="0" cy="0"/>
        </a:xfrm>
      </p:grpSpPr>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1" y="0"/>
            <a:ext cx="12192000" cy="4960871"/>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
        <p:nvSpPr>
          <p:cNvPr id="2" name="Rubrik 1">
            <a:extLst>
              <a:ext uri="{FF2B5EF4-FFF2-40B4-BE49-F238E27FC236}">
                <a16:creationId xmlns:a16="http://schemas.microsoft.com/office/drawing/2014/main" id="{265CAE92-2CF2-3D63-184C-398AB77C9840}"/>
              </a:ext>
            </a:extLst>
          </p:cNvPr>
          <p:cNvSpPr>
            <a:spLocks noGrp="1"/>
          </p:cNvSpPr>
          <p:nvPr>
            <p:ph type="title"/>
          </p:nvPr>
        </p:nvSpPr>
        <p:spPr>
          <a:xfrm>
            <a:off x="611998" y="5075274"/>
            <a:ext cx="10969200" cy="583227"/>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2544122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tfallande bild med text vänster">
    <p:spTree>
      <p:nvGrpSpPr>
        <p:cNvPr id="1" name=""/>
        <p:cNvGrpSpPr/>
        <p:nvPr/>
      </p:nvGrpSpPr>
      <p:grpSpPr>
        <a:xfrm>
          <a:off x="0" y="0"/>
          <a:ext cx="0" cy="0"/>
          <a:chOff x="0" y="0"/>
          <a:chExt cx="0" cy="0"/>
        </a:xfrm>
      </p:grpSpPr>
      <p:sp>
        <p:nvSpPr>
          <p:cNvPr id="16" name="Platshållare för bild 15">
            <a:extLst>
              <a:ext uri="{FF2B5EF4-FFF2-40B4-BE49-F238E27FC236}">
                <a16:creationId xmlns:a16="http://schemas.microsoft.com/office/drawing/2014/main" id="{9F5E8F33-AD01-232E-1FF1-738E26B144A6}"/>
              </a:ext>
            </a:extLst>
          </p:cNvPr>
          <p:cNvSpPr>
            <a:spLocks noGrp="1"/>
          </p:cNvSpPr>
          <p:nvPr>
            <p:ph type="pic" sz="quarter" idx="10" hasCustomPrompt="1"/>
          </p:nvPr>
        </p:nvSpPr>
        <p:spPr>
          <a:xfrm>
            <a:off x="0" y="0"/>
            <a:ext cx="12193200" cy="6858000"/>
          </a:xfrm>
          <a:custGeom>
            <a:avLst/>
            <a:gdLst>
              <a:gd name="connsiteX0" fmla="*/ 600075 w 12193200"/>
              <a:gd name="connsiteY0" fmla="*/ 642444 h 6858000"/>
              <a:gd name="connsiteX1" fmla="*/ 600075 w 12193200"/>
              <a:gd name="connsiteY1" fmla="*/ 5654675 h 6858000"/>
              <a:gd name="connsiteX2" fmla="*/ 5897526 w 12193200"/>
              <a:gd name="connsiteY2" fmla="*/ 5654675 h 6858000"/>
              <a:gd name="connsiteX3" fmla="*/ 5897526 w 12193200"/>
              <a:gd name="connsiteY3" fmla="*/ 642444 h 6858000"/>
              <a:gd name="connsiteX4" fmla="*/ 0 w 12193200"/>
              <a:gd name="connsiteY4" fmla="*/ 0 h 6858000"/>
              <a:gd name="connsiteX5" fmla="*/ 12193200 w 12193200"/>
              <a:gd name="connsiteY5" fmla="*/ 0 h 6858000"/>
              <a:gd name="connsiteX6" fmla="*/ 12193200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600075" y="642444"/>
                </a:moveTo>
                <a:lnTo>
                  <a:pt x="600075" y="5654675"/>
                </a:lnTo>
                <a:lnTo>
                  <a:pt x="5897526" y="5654675"/>
                </a:lnTo>
                <a:lnTo>
                  <a:pt x="5897526" y="642444"/>
                </a:lnTo>
                <a:close/>
                <a:moveTo>
                  <a:pt x="0" y="0"/>
                </a:moveTo>
                <a:lnTo>
                  <a:pt x="12193200" y="0"/>
                </a:lnTo>
                <a:lnTo>
                  <a:pt x="12193200" y="6858000"/>
                </a:lnTo>
                <a:lnTo>
                  <a:pt x="0" y="6858000"/>
                </a:lnTo>
                <a:close/>
              </a:path>
            </a:pathLst>
          </a:custGeom>
          <a:solidFill>
            <a:schemeClr val="bg1">
              <a:lumMod val="95000"/>
            </a:schemeClr>
          </a:solidFill>
        </p:spPr>
        <p:txBody>
          <a:bodyPr wrap="square" tIns="180000" anchor="t" anchorCtr="0">
            <a:noAutofit/>
          </a:bodyPr>
          <a:lstStyle>
            <a:lvl1pPr marL="0" indent="0" algn="ctr">
              <a:buNone/>
              <a:defRPr sz="1600"/>
            </a:lvl1pPr>
          </a:lstStyle>
          <a:p>
            <a:r>
              <a:rPr lang="sv-SE" dirty="0"/>
              <a:t>Klicka på ikonen och lägg till bild</a:t>
            </a:r>
          </a:p>
        </p:txBody>
      </p:sp>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925043" y="992070"/>
            <a:ext cx="4655904"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925198" y="2347478"/>
            <a:ext cx="4658187" cy="2988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202011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E65A68-A2E8-A3E5-490F-DADD4C6E133F}"/>
              </a:ext>
            </a:extLst>
          </p:cNvPr>
          <p:cNvSpPr>
            <a:spLocks noGrp="1"/>
          </p:cNvSpPr>
          <p:nvPr>
            <p:ph type="title"/>
          </p:nvPr>
        </p:nvSpPr>
        <p:spPr>
          <a:xfrm>
            <a:off x="611998" y="271101"/>
            <a:ext cx="10969200" cy="1044000"/>
          </a:xfrm>
          <a:prstGeom prst="rect">
            <a:avLst/>
          </a:prstGeom>
        </p:spPr>
        <p:txBody>
          <a:bodyPr vert="horz" lIns="0" tIns="0" rIns="0" bIns="0" rtlCol="0" anchor="b" anchorCtr="0">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BCA00A3-ED0A-8C2F-4317-1E50FF694ECB}"/>
              </a:ext>
            </a:extLst>
          </p:cNvPr>
          <p:cNvSpPr>
            <a:spLocks noGrp="1"/>
          </p:cNvSpPr>
          <p:nvPr>
            <p:ph type="body" idx="1"/>
          </p:nvPr>
        </p:nvSpPr>
        <p:spPr>
          <a:xfrm>
            <a:off x="612000" y="1620000"/>
            <a:ext cx="8640000" cy="403200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8D306764-62BD-F254-9296-0A37585D1B08}"/>
              </a:ext>
              <a:ext uri="{C183D7F6-B498-43B3-948B-1728B52AA6E4}">
                <adec:decorative xmlns:adec="http://schemas.microsoft.com/office/drawing/2017/decorative" val="1"/>
              </a:ext>
            </a:extLst>
          </p:cNvPr>
          <p:cNvPicPr>
            <a:picLocks noChangeAspect="1"/>
          </p:cNvPicPr>
          <p:nvPr userDrawn="1"/>
        </p:nvPicPr>
        <p:blipFill>
          <a:blip r:embed="rId24" cstate="print">
            <a:extLst>
              <a:ext uri="{28A0092B-C50C-407E-A947-70E740481C1C}">
                <a14:useLocalDpi xmlns:a14="http://schemas.microsoft.com/office/drawing/2010/main"/>
              </a:ext>
            </a:extLst>
          </a:blip>
          <a:stretch>
            <a:fillRect/>
          </a:stretch>
        </p:blipFill>
        <p:spPr>
          <a:xfrm>
            <a:off x="612000" y="6025072"/>
            <a:ext cx="1905772" cy="415805"/>
          </a:xfrm>
          <a:prstGeom prst="rect">
            <a:avLst/>
          </a:prstGeom>
        </p:spPr>
      </p:pic>
      <p:sp>
        <p:nvSpPr>
          <p:cNvPr id="8" name="xxLanguageTextBox">
            <a:extLst>
              <a:ext uri="{FF2B5EF4-FFF2-40B4-BE49-F238E27FC236}">
                <a16:creationId xmlns:a16="http://schemas.microsoft.com/office/drawing/2014/main" id="{3F01CA0A-DC90-E0FD-EDFE-4270BCC8CA9A}"/>
              </a:ext>
            </a:extLst>
          </p:cNvPr>
          <p:cNvSpPr/>
          <p:nvPr userDrawn="1">
            <p:custDataLst>
              <p:tags r:id="rId23"/>
            </p:custDataLst>
          </p:nvPr>
        </p:nvSpPr>
        <p:spPr>
          <a:xfrm>
            <a:off x="0" y="0"/>
            <a:ext cx="12700" cy="127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7692473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2" r:id="rId4"/>
    <p:sldLayoutId id="2147483656" r:id="rId5"/>
    <p:sldLayoutId id="2147483658" r:id="rId6"/>
    <p:sldLayoutId id="2147483659" r:id="rId7"/>
    <p:sldLayoutId id="2147483669" r:id="rId8"/>
    <p:sldLayoutId id="2147483670" r:id="rId9"/>
    <p:sldLayoutId id="2147483671" r:id="rId10"/>
    <p:sldLayoutId id="2147483672" r:id="rId11"/>
    <p:sldLayoutId id="2147483654" r:id="rId12"/>
    <p:sldLayoutId id="2147483655" r:id="rId13"/>
    <p:sldLayoutId id="2147483662" r:id="rId14"/>
    <p:sldLayoutId id="2147483663" r:id="rId15"/>
    <p:sldLayoutId id="2147483665" r:id="rId16"/>
    <p:sldLayoutId id="2147483666" r:id="rId17"/>
    <p:sldLayoutId id="2147483667" r:id="rId18"/>
    <p:sldLayoutId id="2147483668" r:id="rId19"/>
    <p:sldLayoutId id="2147483660" r:id="rId20"/>
    <p:sldLayoutId id="2147483661" r:id="rId2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016" userDrawn="1">
          <p15:clr>
            <a:srgbClr val="F26B43"/>
          </p15:clr>
        </p15:guide>
        <p15:guide id="3" orient="horz" pos="168" userDrawn="1">
          <p15:clr>
            <a:srgbClr val="F26B43"/>
          </p15:clr>
        </p15:guide>
        <p15:guide id="4" orient="horz" pos="3562" userDrawn="1">
          <p15:clr>
            <a:srgbClr val="F26B43"/>
          </p15:clr>
        </p15:guide>
        <p15:guide id="5" pos="3840" userDrawn="1">
          <p15:clr>
            <a:srgbClr val="F26B43"/>
          </p15:clr>
        </p15:guide>
        <p15:guide id="6" pos="378" userDrawn="1">
          <p15:clr>
            <a:srgbClr val="F26B43"/>
          </p15:clr>
        </p15:guide>
        <p15:guide id="7" pos="7299" userDrawn="1">
          <p15:clr>
            <a:srgbClr val="F26B43"/>
          </p15:clr>
        </p15:guide>
        <p15:guide id="8" orient="horz" pos="82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aurora.umu.se/min-anstallning/arbetsmiljo-halsa-och-lika-villkor/arbetsmiljo/medarbetarundersoknin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918CBC1-AF90-E460-579D-E885FF45AD15}"/>
              </a:ext>
            </a:extLst>
          </p:cNvPr>
          <p:cNvSpPr>
            <a:spLocks noGrp="1"/>
          </p:cNvSpPr>
          <p:nvPr>
            <p:ph type="ctrTitle"/>
          </p:nvPr>
        </p:nvSpPr>
        <p:spPr/>
        <p:txBody>
          <a:bodyPr/>
          <a:lstStyle/>
          <a:p>
            <a:r>
              <a:rPr lang="sv-SE" sz="2800" b="1" i="0" u="none" strike="noStrike" cap="all" dirty="0">
                <a:solidFill>
                  <a:srgbClr val="FFFFFF"/>
                </a:solidFill>
                <a:effectLst/>
                <a:latin typeface="Verdana" panose="020B0604030504040204" pitchFamily="34" charset="0"/>
              </a:rPr>
              <a:t>MEDARBETARUNDERSÖKNING 2024</a:t>
            </a:r>
            <a:endParaRPr lang="sv-SE" sz="2800" dirty="0"/>
          </a:p>
        </p:txBody>
      </p:sp>
      <p:sp>
        <p:nvSpPr>
          <p:cNvPr id="5" name="Underrubrik 4">
            <a:extLst>
              <a:ext uri="{FF2B5EF4-FFF2-40B4-BE49-F238E27FC236}">
                <a16:creationId xmlns:a16="http://schemas.microsoft.com/office/drawing/2014/main" id="{BEB40109-3CDD-9FCB-C34D-633244240FD9}"/>
              </a:ext>
            </a:extLst>
          </p:cNvPr>
          <p:cNvSpPr>
            <a:spLocks noGrp="1"/>
          </p:cNvSpPr>
          <p:nvPr>
            <p:ph type="subTitle" idx="1"/>
          </p:nvPr>
        </p:nvSpPr>
        <p:spPr/>
        <p:txBody>
          <a:bodyPr/>
          <a:lstStyle/>
          <a:p>
            <a:pPr algn="ctr" rtl="0" fontAlgn="base"/>
            <a:r>
              <a:rPr lang="sv-SE" sz="1800" b="1" i="0" u="none" strike="noStrike" dirty="0">
                <a:solidFill>
                  <a:srgbClr val="FFFFFF"/>
                </a:solidFill>
                <a:effectLst/>
                <a:latin typeface="Verdana" panose="020B0604030504040204" pitchFamily="34" charset="0"/>
              </a:rPr>
              <a:t>Vad har hänt sedan sist?</a:t>
            </a:r>
            <a:r>
              <a:rPr lang="en-US" sz="1800" b="0" i="0" dirty="0">
                <a:solidFill>
                  <a:srgbClr val="FFFFFF"/>
                </a:solidFill>
                <a:effectLst/>
                <a:latin typeface="Verdana" panose="020B0604030504040204" pitchFamily="34" charset="0"/>
              </a:rPr>
              <a:t>​</a:t>
            </a:r>
            <a:endParaRPr lang="en-US" b="0" i="0" dirty="0">
              <a:solidFill>
                <a:srgbClr val="000000"/>
              </a:solidFill>
              <a:effectLst/>
              <a:latin typeface="Segoe UI" panose="020B0502040204020203" pitchFamily="34" charset="0"/>
            </a:endParaRPr>
          </a:p>
          <a:p>
            <a:pPr algn="ctr" rtl="0" fontAlgn="base"/>
            <a:r>
              <a:rPr lang="sv-SE" sz="1800" b="1" i="0" u="none" strike="noStrike" dirty="0">
                <a:solidFill>
                  <a:srgbClr val="FFFFFF"/>
                </a:solidFill>
                <a:effectLst/>
                <a:latin typeface="Verdana" panose="020B0604030504040204" pitchFamily="34" charset="0"/>
              </a:rPr>
              <a:t>Hur jobbar vi vidare tillsammans?</a:t>
            </a:r>
            <a:endParaRPr lang="sv-SE" b="0" i="0" dirty="0">
              <a:solidFill>
                <a:srgbClr val="000000"/>
              </a:solidFill>
              <a:effectLst/>
              <a:latin typeface="Segoe UI" panose="020B0502040204020203" pitchFamily="34" charset="0"/>
            </a:endParaRPr>
          </a:p>
          <a:p>
            <a:endParaRPr lang="sv-SE" dirty="0"/>
          </a:p>
        </p:txBody>
      </p:sp>
      <p:sp>
        <p:nvSpPr>
          <p:cNvPr id="6" name="Platshållare för text 5">
            <a:extLst>
              <a:ext uri="{FF2B5EF4-FFF2-40B4-BE49-F238E27FC236}">
                <a16:creationId xmlns:a16="http://schemas.microsoft.com/office/drawing/2014/main" id="{1FE1D6C8-E32B-5DA6-7574-2F0929A787B9}"/>
              </a:ext>
            </a:extLst>
          </p:cNvPr>
          <p:cNvSpPr>
            <a:spLocks noGrp="1"/>
          </p:cNvSpPr>
          <p:nvPr>
            <p:ph type="body" sz="quarter" idx="10"/>
          </p:nvPr>
        </p:nvSpPr>
        <p:spPr/>
        <p:txBody>
          <a:bodyPr/>
          <a:lstStyle/>
          <a:p>
            <a:r>
              <a:rPr lang="sv-SE" dirty="0"/>
              <a:t>Personalenheten, Umeå universitet</a:t>
            </a:r>
          </a:p>
        </p:txBody>
      </p:sp>
    </p:spTree>
    <p:extLst>
      <p:ext uri="{BB962C8B-B14F-4D97-AF65-F5344CB8AC3E}">
        <p14:creationId xmlns:p14="http://schemas.microsoft.com/office/powerpoint/2010/main" val="14971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0"/>
            <a:ext cx="10969200" cy="827783"/>
          </a:xfrm>
        </p:spPr>
        <p:txBody>
          <a:bodyPr/>
          <a:lstStyle/>
          <a:p>
            <a:r>
              <a:rPr lang="sv-SE" sz="2800" cap="all" dirty="0">
                <a:solidFill>
                  <a:srgbClr val="000000"/>
                </a:solidFill>
                <a:latin typeface="Verdana" panose="020B0604030504040204" pitchFamily="34" charset="0"/>
              </a:rPr>
              <a:t>Roller och ansvar</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668126"/>
            <a:ext cx="10023919" cy="4032000"/>
          </a:xfrm>
        </p:spPr>
        <p:txBody>
          <a:bodyPr/>
          <a:lstStyle/>
          <a:p>
            <a:pPr marL="0" indent="0" algn="l" rtl="0" fontAlgn="base">
              <a:buNone/>
            </a:pPr>
            <a:r>
              <a:rPr lang="sv-SE" sz="1600" b="1" i="0" u="none" strike="noStrike" dirty="0">
                <a:solidFill>
                  <a:srgbClr val="000000"/>
                </a:solidFill>
                <a:effectLst/>
                <a:latin typeface="Georgia" panose="02040502050405020303" pitchFamily="18" charset="0"/>
              </a:rPr>
              <a:t>Chef: </a:t>
            </a:r>
            <a:r>
              <a:rPr lang="sv-SE" sz="1600" b="0" i="0" u="none" strike="noStrike" dirty="0">
                <a:solidFill>
                  <a:srgbClr val="000000"/>
                </a:solidFill>
                <a:effectLst/>
                <a:latin typeface="Georgia" panose="02040502050405020303" pitchFamily="18" charset="0"/>
              </a:rPr>
              <a:t>Informera och återkoppla resultat. Ansvar för arbetet med resultatet. Se till att handlingsplanen blir uppförd med risker, analys, riskbedömning, mål, åtgärder, ansvar och tidsplan, samt uppföljning av handlingsplanen.</a:t>
            </a:r>
            <a:r>
              <a:rPr lang="en-US" sz="1600" b="0" i="0" dirty="0">
                <a:solidFill>
                  <a:srgbClr val="000000"/>
                </a:solidFill>
                <a:effectLst/>
                <a:latin typeface="Georgia" panose="02040502050405020303" pitchFamily="18" charset="0"/>
              </a:rPr>
              <a:t>​</a:t>
            </a:r>
            <a:endParaRPr lang="en-US" sz="1600" b="0" i="0" dirty="0">
              <a:solidFill>
                <a:srgbClr val="000000"/>
              </a:solidFill>
              <a:effectLst/>
              <a:latin typeface="Segoe UI" panose="020B0502040204020203" pitchFamily="34" charset="0"/>
            </a:endParaRPr>
          </a:p>
          <a:p>
            <a:pPr marL="0" indent="0" algn="l" rtl="0" fontAlgn="base">
              <a:buNone/>
            </a:pPr>
            <a:r>
              <a:rPr lang="sv-SE" sz="1600" b="1" i="0" u="none" strike="noStrike" dirty="0">
                <a:solidFill>
                  <a:srgbClr val="000000"/>
                </a:solidFill>
                <a:effectLst/>
                <a:latin typeface="Georgia" panose="02040502050405020303" pitchFamily="18" charset="0"/>
              </a:rPr>
              <a:t>Medarbetare: </a:t>
            </a:r>
            <a:r>
              <a:rPr lang="sv-SE" sz="1600" b="0" i="0" u="none" strike="noStrike" dirty="0">
                <a:solidFill>
                  <a:srgbClr val="000000"/>
                </a:solidFill>
                <a:effectLst/>
                <a:latin typeface="Georgia" panose="02040502050405020303" pitchFamily="18" charset="0"/>
              </a:rPr>
              <a:t>Besvara undersökningen, komma med förbättringsförslag, delta i efterföljande diskussioner/handlingsplan och medverka i olika åtgärder.</a:t>
            </a:r>
            <a:r>
              <a:rPr lang="en-US" sz="1600" b="0" i="0" dirty="0">
                <a:solidFill>
                  <a:srgbClr val="000000"/>
                </a:solidFill>
                <a:effectLst/>
                <a:latin typeface="Georgia" panose="02040502050405020303" pitchFamily="18" charset="0"/>
              </a:rPr>
              <a:t>​</a:t>
            </a:r>
            <a:endParaRPr lang="en-US" sz="1600" b="0" i="0" dirty="0">
              <a:solidFill>
                <a:srgbClr val="000000"/>
              </a:solidFill>
              <a:effectLst/>
              <a:latin typeface="Segoe UI" panose="020B0502040204020203" pitchFamily="34" charset="0"/>
            </a:endParaRPr>
          </a:p>
          <a:p>
            <a:pPr marL="0" indent="0" algn="l" rtl="0" fontAlgn="base">
              <a:buNone/>
            </a:pPr>
            <a:r>
              <a:rPr lang="sv-SE" sz="1600" b="1" i="0" u="none" strike="noStrike" dirty="0">
                <a:solidFill>
                  <a:srgbClr val="000000"/>
                </a:solidFill>
                <a:effectLst/>
                <a:latin typeface="Georgia" panose="02040502050405020303" pitchFamily="18" charset="0"/>
              </a:rPr>
              <a:t>HR: </a:t>
            </a:r>
            <a:r>
              <a:rPr lang="sv-SE" sz="1600" b="0" i="0" u="none" strike="noStrike" dirty="0">
                <a:solidFill>
                  <a:srgbClr val="000000"/>
                </a:solidFill>
                <a:effectLst/>
                <a:latin typeface="Georgia" panose="02040502050405020303" pitchFamily="18" charset="0"/>
              </a:rPr>
              <a:t>Vara praktiskt stöd och diskussionspartner till prefekt/chef i hela genomförandeprocessen. </a:t>
            </a:r>
            <a:r>
              <a:rPr lang="en-US" sz="1600" b="0" i="0" dirty="0">
                <a:solidFill>
                  <a:srgbClr val="000000"/>
                </a:solidFill>
                <a:effectLst/>
                <a:latin typeface="Georgia" panose="02040502050405020303" pitchFamily="18" charset="0"/>
              </a:rPr>
              <a:t>​</a:t>
            </a:r>
            <a:endParaRPr lang="en-US" sz="1600" b="0" i="0" dirty="0">
              <a:solidFill>
                <a:srgbClr val="000000"/>
              </a:solidFill>
              <a:effectLst/>
              <a:latin typeface="Segoe UI" panose="020B0502040204020203" pitchFamily="34" charset="0"/>
            </a:endParaRPr>
          </a:p>
          <a:p>
            <a:pPr marL="0" indent="0" algn="l" rtl="0" fontAlgn="base">
              <a:buNone/>
            </a:pPr>
            <a:r>
              <a:rPr lang="sv-SE" sz="1600" b="1" i="0" u="none" strike="noStrike" dirty="0">
                <a:solidFill>
                  <a:srgbClr val="000000"/>
                </a:solidFill>
                <a:effectLst/>
                <a:latin typeface="Georgia" panose="02040502050405020303" pitchFamily="18" charset="0"/>
              </a:rPr>
              <a:t>Företrädare lika villkor:</a:t>
            </a:r>
            <a:r>
              <a:rPr lang="sv-SE" sz="1600" b="0" i="0" u="none" strike="noStrike" dirty="0">
                <a:solidFill>
                  <a:srgbClr val="000000"/>
                </a:solidFill>
                <a:effectLst/>
                <a:latin typeface="Georgia" panose="02040502050405020303" pitchFamily="18" charset="0"/>
              </a:rPr>
              <a:t> Vara praktiskt stöd och diskussionspartner till prefekt/chef med fokus på aktiva åtgärder.</a:t>
            </a:r>
            <a:r>
              <a:rPr lang="en-US" sz="1600" b="0" i="0" dirty="0">
                <a:solidFill>
                  <a:srgbClr val="000000"/>
                </a:solidFill>
                <a:effectLst/>
                <a:latin typeface="Georgia" panose="02040502050405020303" pitchFamily="18" charset="0"/>
              </a:rPr>
              <a:t>​</a:t>
            </a:r>
            <a:endParaRPr lang="en-US" sz="1600" b="0" i="0" dirty="0">
              <a:solidFill>
                <a:srgbClr val="000000"/>
              </a:solidFill>
              <a:effectLst/>
              <a:latin typeface="Segoe UI" panose="020B0502040204020203" pitchFamily="34" charset="0"/>
            </a:endParaRPr>
          </a:p>
          <a:p>
            <a:pPr marL="0" indent="0" algn="l" rtl="0" fontAlgn="base">
              <a:buNone/>
            </a:pPr>
            <a:r>
              <a:rPr lang="sv-SE" sz="1600" b="1" i="0" u="none" strike="noStrike" dirty="0">
                <a:solidFill>
                  <a:srgbClr val="000000"/>
                </a:solidFill>
                <a:effectLst/>
                <a:latin typeface="Georgia" panose="02040502050405020303" pitchFamily="18" charset="0"/>
              </a:rPr>
              <a:t>Arbetsmiljöombud:</a:t>
            </a:r>
            <a:r>
              <a:rPr lang="sv-SE" sz="1600" b="0" i="0" u="none" strike="noStrike" dirty="0">
                <a:solidFill>
                  <a:srgbClr val="000000"/>
                </a:solidFill>
                <a:effectLst/>
                <a:latin typeface="Georgia" panose="02040502050405020303" pitchFamily="18" charset="0"/>
              </a:rPr>
              <a:t> Medarbetarnas språkrör. Samarbeta och vara en diskussionspartner i hela genomförandeprocessen.</a:t>
            </a:r>
            <a:r>
              <a:rPr lang="en-US" sz="1600" b="0" i="0" dirty="0">
                <a:solidFill>
                  <a:srgbClr val="000000"/>
                </a:solidFill>
                <a:effectLst/>
                <a:latin typeface="Georgia" panose="02040502050405020303" pitchFamily="18" charset="0"/>
              </a:rPr>
              <a:t>​</a:t>
            </a:r>
            <a:endParaRPr lang="en-US" sz="1600" b="0" i="0" dirty="0">
              <a:solidFill>
                <a:srgbClr val="000000"/>
              </a:solidFill>
              <a:effectLst/>
              <a:latin typeface="Segoe UI" panose="020B0502040204020203" pitchFamily="34" charset="0"/>
            </a:endParaRPr>
          </a:p>
          <a:p>
            <a:pPr marL="0" indent="0" algn="l" rtl="0" fontAlgn="base">
              <a:buNone/>
            </a:pPr>
            <a:r>
              <a:rPr lang="sv-SE" sz="1600" b="1" i="0" u="none" strike="noStrike" dirty="0">
                <a:solidFill>
                  <a:srgbClr val="000000"/>
                </a:solidFill>
                <a:effectLst/>
                <a:latin typeface="Georgia" panose="02040502050405020303" pitchFamily="18" charset="0"/>
              </a:rPr>
              <a:t>Allas ansvar:</a:t>
            </a:r>
            <a:r>
              <a:rPr lang="sv-SE" sz="1600" b="0" i="0" u="none" strike="noStrike" dirty="0">
                <a:solidFill>
                  <a:srgbClr val="000000"/>
                </a:solidFill>
                <a:effectLst/>
                <a:latin typeface="Georgia" panose="02040502050405020303" pitchFamily="18" charset="0"/>
              </a:rPr>
              <a:t> Bidra till positiva och konstruktiva diskussioner, komma med förbättringsförslag.</a:t>
            </a:r>
            <a:endParaRPr lang="sv-SE" sz="16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8396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0"/>
            <a:ext cx="10969200" cy="827783"/>
          </a:xfrm>
        </p:spPr>
        <p:txBody>
          <a:bodyPr/>
          <a:lstStyle/>
          <a:p>
            <a:r>
              <a:rPr lang="sv-SE" sz="2800" cap="all" dirty="0">
                <a:solidFill>
                  <a:srgbClr val="000000"/>
                </a:solidFill>
                <a:latin typeface="Verdana" panose="020B0604030504040204" pitchFamily="34" charset="0"/>
              </a:rPr>
              <a:t>Sammanfattning process och tidplan</a:t>
            </a:r>
            <a:endParaRPr lang="sv-SE" sz="2800" dirty="0"/>
          </a:p>
        </p:txBody>
      </p:sp>
      <p:sp>
        <p:nvSpPr>
          <p:cNvPr id="4" name="Platshållare för innehåll 3">
            <a:extLst>
              <a:ext uri="{FF2B5EF4-FFF2-40B4-BE49-F238E27FC236}">
                <a16:creationId xmlns:a16="http://schemas.microsoft.com/office/drawing/2014/main" id="{453CD24A-3770-5137-9620-08403286CB70}"/>
              </a:ext>
            </a:extLst>
          </p:cNvPr>
          <p:cNvSpPr>
            <a:spLocks noGrp="1"/>
          </p:cNvSpPr>
          <p:nvPr>
            <p:ph idx="1"/>
          </p:nvPr>
        </p:nvSpPr>
        <p:spPr bwMode="auto">
          <a:xfrm>
            <a:off x="4522774" y="1457800"/>
            <a:ext cx="1953962" cy="1152776"/>
          </a:xfrm>
          <a:prstGeom prst="ellipse">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68580" tIns="34290" rIns="68580" bIns="3429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indent="0" algn="ctr">
              <a:buNone/>
              <a:defRPr/>
            </a:pPr>
            <a:r>
              <a:rPr lang="sv-SE" sz="1600" b="1" dirty="0">
                <a:solidFill>
                  <a:srgbClr val="FFFFFF"/>
                </a:solidFill>
                <a:latin typeface="+mj-lt"/>
              </a:rPr>
              <a:t>Följa upp åtgärder</a:t>
            </a:r>
          </a:p>
        </p:txBody>
      </p:sp>
      <p:sp>
        <p:nvSpPr>
          <p:cNvPr id="5" name="Rektangel 4">
            <a:extLst>
              <a:ext uri="{FF2B5EF4-FFF2-40B4-BE49-F238E27FC236}">
                <a16:creationId xmlns:a16="http://schemas.microsoft.com/office/drawing/2014/main" id="{8EA0E899-4487-14AD-ABE8-4EE8721FDF28}"/>
              </a:ext>
            </a:extLst>
          </p:cNvPr>
          <p:cNvSpPr/>
          <p:nvPr/>
        </p:nvSpPr>
        <p:spPr>
          <a:xfrm>
            <a:off x="4803549" y="3270335"/>
            <a:ext cx="1526121" cy="79230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3600" dirty="0">
                <a:ln>
                  <a:solidFill>
                    <a:schemeClr val="tx1"/>
                  </a:solidFill>
                </a:ln>
                <a:solidFill>
                  <a:schemeClr val="tx1"/>
                </a:solidFill>
                <a:effectLst>
                  <a:outerShdw blurRad="50800" dist="38100" dir="2700000" algn="tl" rotWithShape="0">
                    <a:prstClr val="black">
                      <a:alpha val="40000"/>
                    </a:prstClr>
                  </a:outerShdw>
                </a:effectLst>
              </a:rPr>
              <a:t>2024</a:t>
            </a:r>
          </a:p>
        </p:txBody>
      </p:sp>
      <p:sp>
        <p:nvSpPr>
          <p:cNvPr id="7" name="Platshållare för innehåll 3">
            <a:extLst>
              <a:ext uri="{FF2B5EF4-FFF2-40B4-BE49-F238E27FC236}">
                <a16:creationId xmlns:a16="http://schemas.microsoft.com/office/drawing/2014/main" id="{520B0194-233C-024B-3BE6-1CBE318CC2C2}"/>
              </a:ext>
            </a:extLst>
          </p:cNvPr>
          <p:cNvSpPr txBox="1">
            <a:spLocks/>
          </p:cNvSpPr>
          <p:nvPr/>
        </p:nvSpPr>
        <p:spPr bwMode="auto">
          <a:xfrm>
            <a:off x="6813049" y="1977189"/>
            <a:ext cx="1953962" cy="1152776"/>
          </a:xfrm>
          <a:prstGeom prst="ellipse">
            <a:avLst/>
          </a:prstGeom>
          <a:solidFill>
            <a:schemeClr val="accent1">
              <a:lumMod val="75000"/>
            </a:schemeClr>
          </a:solidFill>
          <a:ln>
            <a:no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lIns="68580" tIns="34290" rIns="68580" bIns="34290" rtlCol="0" anchor="ctr">
            <a:noAutofit/>
          </a:bodyPr>
          <a:lstStyle>
            <a:defPPr>
              <a:defRPr lang="sv-SE"/>
            </a:defPPr>
            <a:lvl1pPr marL="0" indent="-228600" algn="l" defTabSz="914400" rtl="0" eaLnBrk="1" latinLnBrk="0" hangingPunct="1">
              <a:lnSpc>
                <a:spcPct val="110000"/>
              </a:lnSpc>
              <a:spcBef>
                <a:spcPts val="1200"/>
              </a:spcBef>
              <a:buFont typeface="Arial" panose="020B0604020202020204" pitchFamily="34" charset="0"/>
              <a:buChar char="•"/>
              <a:defRPr sz="1800" kern="1200">
                <a:solidFill>
                  <a:schemeClr val="lt1"/>
                </a:solidFill>
                <a:latin typeface="+mn-lt"/>
                <a:ea typeface="+mn-ea"/>
                <a:cs typeface="+mn-cs"/>
              </a:defRPr>
            </a:lvl1pPr>
            <a:lvl2pPr marL="4572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2pPr>
            <a:lvl3pPr marL="9144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3pPr>
            <a:lvl4pPr marL="13716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4pPr>
            <a:lvl5pPr marL="18288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indent="0" algn="ctr">
              <a:buFont typeface="Arial" panose="020B0604020202020204" pitchFamily="34" charset="0"/>
              <a:buNone/>
              <a:defRPr/>
            </a:pPr>
            <a:r>
              <a:rPr lang="sv-SE" sz="1600" b="1" dirty="0">
                <a:solidFill>
                  <a:srgbClr val="FFFFFF"/>
                </a:solidFill>
                <a:latin typeface="+mj-lt"/>
              </a:rPr>
              <a:t>Informera</a:t>
            </a:r>
          </a:p>
        </p:txBody>
      </p:sp>
      <p:sp>
        <p:nvSpPr>
          <p:cNvPr id="8" name="Platshållare för innehåll 3">
            <a:extLst>
              <a:ext uri="{FF2B5EF4-FFF2-40B4-BE49-F238E27FC236}">
                <a16:creationId xmlns:a16="http://schemas.microsoft.com/office/drawing/2014/main" id="{E03C6FEA-C85C-220C-78C4-535D9BA1A868}"/>
              </a:ext>
            </a:extLst>
          </p:cNvPr>
          <p:cNvSpPr txBox="1">
            <a:spLocks/>
          </p:cNvSpPr>
          <p:nvPr/>
        </p:nvSpPr>
        <p:spPr bwMode="auto">
          <a:xfrm>
            <a:off x="6977583" y="3666487"/>
            <a:ext cx="1953962" cy="1152776"/>
          </a:xfrm>
          <a:prstGeom prst="ellipse">
            <a:avLst/>
          </a:prstGeom>
          <a:solidFill>
            <a:schemeClr val="accent1">
              <a:lumMod val="75000"/>
            </a:schemeClr>
          </a:solidFill>
          <a:ln>
            <a:no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lIns="68580" tIns="34290" rIns="68580" bIns="34290" rtlCol="0" anchor="ctr">
            <a:noAutofit/>
          </a:bodyPr>
          <a:lstStyle>
            <a:defPPr>
              <a:defRPr lang="sv-SE"/>
            </a:defPPr>
            <a:lvl1pPr marL="0" indent="-228600" algn="l" defTabSz="914400" rtl="0" eaLnBrk="1" latinLnBrk="0" hangingPunct="1">
              <a:lnSpc>
                <a:spcPct val="110000"/>
              </a:lnSpc>
              <a:spcBef>
                <a:spcPts val="1200"/>
              </a:spcBef>
              <a:buFont typeface="Arial" panose="020B0604020202020204" pitchFamily="34" charset="0"/>
              <a:buChar char="•"/>
              <a:defRPr sz="1800" kern="1200">
                <a:solidFill>
                  <a:schemeClr val="lt1"/>
                </a:solidFill>
                <a:latin typeface="+mn-lt"/>
                <a:ea typeface="+mn-ea"/>
                <a:cs typeface="+mn-cs"/>
              </a:defRPr>
            </a:lvl1pPr>
            <a:lvl2pPr marL="4572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2pPr>
            <a:lvl3pPr marL="9144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3pPr>
            <a:lvl4pPr marL="13716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4pPr>
            <a:lvl5pPr marL="18288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indent="0" algn="ctr">
              <a:buFont typeface="Arial" panose="020B0604020202020204" pitchFamily="34" charset="0"/>
              <a:buNone/>
              <a:defRPr/>
            </a:pPr>
            <a:r>
              <a:rPr lang="sv-SE" sz="1600" b="1" dirty="0">
                <a:solidFill>
                  <a:srgbClr val="FFFFFF"/>
                </a:solidFill>
                <a:latin typeface="+mj-lt"/>
              </a:rPr>
              <a:t>Enkät öppen</a:t>
            </a:r>
          </a:p>
        </p:txBody>
      </p:sp>
      <p:sp>
        <p:nvSpPr>
          <p:cNvPr id="9" name="Platshållare för innehåll 3">
            <a:extLst>
              <a:ext uri="{FF2B5EF4-FFF2-40B4-BE49-F238E27FC236}">
                <a16:creationId xmlns:a16="http://schemas.microsoft.com/office/drawing/2014/main" id="{8F817404-FBC8-3049-2192-1881C698A597}"/>
              </a:ext>
            </a:extLst>
          </p:cNvPr>
          <p:cNvSpPr txBox="1">
            <a:spLocks/>
          </p:cNvSpPr>
          <p:nvPr/>
        </p:nvSpPr>
        <p:spPr bwMode="auto">
          <a:xfrm>
            <a:off x="2133599" y="1977189"/>
            <a:ext cx="2052862" cy="1152776"/>
          </a:xfrm>
          <a:prstGeom prst="ellipse">
            <a:avLst/>
          </a:prstGeom>
          <a:solidFill>
            <a:schemeClr val="accent1">
              <a:lumMod val="75000"/>
            </a:schemeClr>
          </a:solidFill>
          <a:ln>
            <a:no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lIns="68580" tIns="34290" rIns="68580" bIns="34290" rtlCol="0" anchor="ctr">
            <a:noAutofit/>
          </a:bodyPr>
          <a:lstStyle>
            <a:defPPr>
              <a:defRPr lang="sv-SE"/>
            </a:defPPr>
            <a:lvl1pPr marL="0" indent="-228600" algn="l" defTabSz="914400" rtl="0" eaLnBrk="1" latinLnBrk="0" hangingPunct="1">
              <a:lnSpc>
                <a:spcPct val="110000"/>
              </a:lnSpc>
              <a:spcBef>
                <a:spcPts val="1200"/>
              </a:spcBef>
              <a:buFont typeface="Arial" panose="020B0604020202020204" pitchFamily="34" charset="0"/>
              <a:buChar char="•"/>
              <a:defRPr sz="1800" kern="1200">
                <a:solidFill>
                  <a:schemeClr val="lt1"/>
                </a:solidFill>
                <a:latin typeface="+mn-lt"/>
                <a:ea typeface="+mn-ea"/>
                <a:cs typeface="+mn-cs"/>
              </a:defRPr>
            </a:lvl1pPr>
            <a:lvl2pPr marL="4572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2pPr>
            <a:lvl3pPr marL="9144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3pPr>
            <a:lvl4pPr marL="13716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4pPr>
            <a:lvl5pPr marL="1828800" indent="-228600" algn="l" defTabSz="914400" rtl="0" eaLnBrk="1" latinLnBrk="0" hangingPunct="1">
              <a:lnSpc>
                <a:spcPct val="110000"/>
              </a:lnSpc>
              <a:spcBef>
                <a:spcPts val="500"/>
              </a:spcBef>
              <a:buFont typeface="Verdana" panose="020B0604030504040204" pitchFamily="34" charset="0"/>
              <a:buChar char="–"/>
              <a:defRPr sz="1800" kern="1200">
                <a:solidFill>
                  <a:schemeClr val="lt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indent="0" algn="ctr">
              <a:buFont typeface="Arial" panose="020B0604020202020204" pitchFamily="34" charset="0"/>
              <a:buNone/>
              <a:defRPr/>
            </a:pPr>
            <a:r>
              <a:rPr lang="sv-SE" sz="1600" b="1" dirty="0">
                <a:solidFill>
                  <a:srgbClr val="FFFFFF"/>
                </a:solidFill>
                <a:latin typeface="+mj-lt"/>
              </a:rPr>
              <a:t>Genomföra åtgärder</a:t>
            </a:r>
          </a:p>
        </p:txBody>
      </p:sp>
      <p:sp>
        <p:nvSpPr>
          <p:cNvPr id="10" name="Vänster-höger 3">
            <a:extLst>
              <a:ext uri="{FF2B5EF4-FFF2-40B4-BE49-F238E27FC236}">
                <a16:creationId xmlns:a16="http://schemas.microsoft.com/office/drawing/2014/main" id="{472960FF-20BF-4B20-1803-00A9AFA6BF14}"/>
              </a:ext>
            </a:extLst>
          </p:cNvPr>
          <p:cNvSpPr/>
          <p:nvPr/>
        </p:nvSpPr>
        <p:spPr bwMode="auto">
          <a:xfrm>
            <a:off x="4522832" y="4547713"/>
            <a:ext cx="2333275" cy="1178346"/>
          </a:xfrm>
          <a:prstGeom prst="leftRightArrow">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sv-SE" sz="1600" b="1" dirty="0">
                <a:solidFill>
                  <a:schemeClr val="bg1"/>
                </a:solidFill>
                <a:latin typeface="+mj-lt"/>
              </a:rPr>
              <a:t>Återkoppling resultat</a:t>
            </a:r>
          </a:p>
        </p:txBody>
      </p:sp>
      <p:sp>
        <p:nvSpPr>
          <p:cNvPr id="12" name="Flersidigt dokument 2">
            <a:extLst>
              <a:ext uri="{FF2B5EF4-FFF2-40B4-BE49-F238E27FC236}">
                <a16:creationId xmlns:a16="http://schemas.microsoft.com/office/drawing/2014/main" id="{34046EC8-1C98-74C6-9E4C-FEF1C0F68F84}"/>
              </a:ext>
            </a:extLst>
          </p:cNvPr>
          <p:cNvSpPr/>
          <p:nvPr/>
        </p:nvSpPr>
        <p:spPr bwMode="auto">
          <a:xfrm>
            <a:off x="2316825" y="3794008"/>
            <a:ext cx="1776884" cy="1507407"/>
          </a:xfrm>
          <a:prstGeom prst="flowChartMultidocument">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sv-SE" sz="1600" b="1" dirty="0">
                <a:solidFill>
                  <a:schemeClr val="bg1"/>
                </a:solidFill>
                <a:latin typeface="+mj-lt"/>
              </a:rPr>
              <a:t>Arbeta  fram en handlings-plan</a:t>
            </a:r>
          </a:p>
        </p:txBody>
      </p:sp>
      <p:sp>
        <p:nvSpPr>
          <p:cNvPr id="13" name="Rektangel med rundade hörn 5">
            <a:extLst>
              <a:ext uri="{FF2B5EF4-FFF2-40B4-BE49-F238E27FC236}">
                <a16:creationId xmlns:a16="http://schemas.microsoft.com/office/drawing/2014/main" id="{D4FBE83E-F91F-BA08-7B76-93BAA8839CF4}"/>
              </a:ext>
            </a:extLst>
          </p:cNvPr>
          <p:cNvSpPr/>
          <p:nvPr/>
        </p:nvSpPr>
        <p:spPr bwMode="auto">
          <a:xfrm>
            <a:off x="9231661" y="2034188"/>
            <a:ext cx="1953962" cy="969682"/>
          </a:xfrm>
          <a:prstGeom prst="roundRect">
            <a:avLst/>
          </a:prstGeom>
          <a:solidFill>
            <a:schemeClr val="bg1"/>
          </a:solidFill>
          <a:ln w="19050" cap="flat" cmpd="sng" algn="ctr">
            <a:solidFill>
              <a:srgbClr val="993366"/>
            </a:solidFill>
            <a:prstDash val="lgDash"/>
            <a:round/>
            <a:headEnd type="none" w="med" len="med"/>
            <a:tailEnd type="none" w="med" len="med"/>
          </a:ln>
          <a:effectLst/>
        </p:spPr>
        <p:txBody>
          <a:bodyPr lIns="91440" tIns="45720" rIns="91440" bIns="4572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sv-SE" altLang="sv-SE" sz="1400" b="1" dirty="0">
                <a:latin typeface="+mj-lt"/>
              </a:rPr>
              <a:t>Januari –Februari  (innan enkäten öppnar)</a:t>
            </a:r>
          </a:p>
        </p:txBody>
      </p:sp>
      <p:sp>
        <p:nvSpPr>
          <p:cNvPr id="14" name="Rektangel med rundade hörn 5">
            <a:extLst>
              <a:ext uri="{FF2B5EF4-FFF2-40B4-BE49-F238E27FC236}">
                <a16:creationId xmlns:a16="http://schemas.microsoft.com/office/drawing/2014/main" id="{D3AB54AE-1983-6C4D-A28F-6029B6900519}"/>
              </a:ext>
            </a:extLst>
          </p:cNvPr>
          <p:cNvSpPr/>
          <p:nvPr/>
        </p:nvSpPr>
        <p:spPr bwMode="auto">
          <a:xfrm>
            <a:off x="9231661" y="4030736"/>
            <a:ext cx="1588739" cy="424278"/>
          </a:xfrm>
          <a:prstGeom prst="roundRect">
            <a:avLst/>
          </a:prstGeom>
          <a:solidFill>
            <a:schemeClr val="bg1"/>
          </a:solidFill>
          <a:ln w="19050" cap="flat" cmpd="sng" algn="ctr">
            <a:solidFill>
              <a:srgbClr val="993366"/>
            </a:solidFill>
            <a:prstDash val="lgDash"/>
            <a:round/>
            <a:headEnd type="none" w="med" len="med"/>
            <a:tailEnd type="none" w="med" len="med"/>
          </a:ln>
          <a:effectLst/>
        </p:spPr>
        <p:txBody>
          <a:bodyPr lIns="91440" tIns="45720" rIns="91440" bIns="4572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sv-SE" altLang="sv-SE" sz="1400" b="1" dirty="0">
                <a:latin typeface="+mj-lt"/>
              </a:rPr>
              <a:t>26/2 – 15/3</a:t>
            </a:r>
          </a:p>
        </p:txBody>
      </p:sp>
      <p:sp>
        <p:nvSpPr>
          <p:cNvPr id="15" name="Rektangel med rundade hörn 5">
            <a:extLst>
              <a:ext uri="{FF2B5EF4-FFF2-40B4-BE49-F238E27FC236}">
                <a16:creationId xmlns:a16="http://schemas.microsoft.com/office/drawing/2014/main" id="{683C75F7-FDE0-EB50-ACF6-A3A365B8C057}"/>
              </a:ext>
            </a:extLst>
          </p:cNvPr>
          <p:cNvSpPr/>
          <p:nvPr/>
        </p:nvSpPr>
        <p:spPr bwMode="auto">
          <a:xfrm>
            <a:off x="4964461" y="6059406"/>
            <a:ext cx="1588739" cy="424278"/>
          </a:xfrm>
          <a:prstGeom prst="roundRect">
            <a:avLst/>
          </a:prstGeom>
          <a:solidFill>
            <a:schemeClr val="bg1"/>
          </a:solidFill>
          <a:ln w="19050" cap="flat" cmpd="sng" algn="ctr">
            <a:solidFill>
              <a:srgbClr val="993366"/>
            </a:solidFill>
            <a:prstDash val="lgDash"/>
            <a:round/>
            <a:headEnd type="none" w="med" len="med"/>
            <a:tailEnd type="none" w="med" len="med"/>
          </a:ln>
          <a:effectLst/>
        </p:spPr>
        <p:txBody>
          <a:bodyPr lIns="91440" tIns="45720" rIns="91440" bIns="4572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sv-SE" altLang="sv-SE" sz="1400" b="1" dirty="0">
                <a:latin typeface="+mj-lt"/>
              </a:rPr>
              <a:t>April - Juni</a:t>
            </a:r>
          </a:p>
        </p:txBody>
      </p:sp>
      <p:sp>
        <p:nvSpPr>
          <p:cNvPr id="16" name="Rektangel med rundade hörn 5">
            <a:extLst>
              <a:ext uri="{FF2B5EF4-FFF2-40B4-BE49-F238E27FC236}">
                <a16:creationId xmlns:a16="http://schemas.microsoft.com/office/drawing/2014/main" id="{5BC7835D-91AB-6AFF-0505-B334301073C9}"/>
              </a:ext>
            </a:extLst>
          </p:cNvPr>
          <p:cNvSpPr/>
          <p:nvPr/>
        </p:nvSpPr>
        <p:spPr bwMode="auto">
          <a:xfrm>
            <a:off x="214456" y="4062871"/>
            <a:ext cx="1953962" cy="969682"/>
          </a:xfrm>
          <a:prstGeom prst="roundRect">
            <a:avLst/>
          </a:prstGeom>
          <a:solidFill>
            <a:schemeClr val="bg1"/>
          </a:solidFill>
          <a:ln w="19050" cap="flat" cmpd="sng" algn="ctr">
            <a:solidFill>
              <a:srgbClr val="993366"/>
            </a:solidFill>
            <a:prstDash val="lgDash"/>
            <a:round/>
            <a:headEnd type="none" w="med" len="med"/>
            <a:tailEnd type="none" w="med" len="med"/>
          </a:ln>
          <a:effectLst/>
        </p:spPr>
        <p:txBody>
          <a:bodyPr lIns="91440" tIns="45720" rIns="91440" bIns="4572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sv-SE" altLang="sv-SE" sz="1400" b="1" dirty="0">
                <a:latin typeface="+mj-lt"/>
              </a:rPr>
              <a:t>Maj - December  (handlingsplan bifogas VP)</a:t>
            </a:r>
          </a:p>
        </p:txBody>
      </p:sp>
      <p:sp>
        <p:nvSpPr>
          <p:cNvPr id="17" name="Rektangel med rundade hörn 5">
            <a:extLst>
              <a:ext uri="{FF2B5EF4-FFF2-40B4-BE49-F238E27FC236}">
                <a16:creationId xmlns:a16="http://schemas.microsoft.com/office/drawing/2014/main" id="{B67E8CE9-8ABB-C9A5-690B-10A7C0ECEA65}"/>
              </a:ext>
            </a:extLst>
          </p:cNvPr>
          <p:cNvSpPr/>
          <p:nvPr/>
        </p:nvSpPr>
        <p:spPr bwMode="auto">
          <a:xfrm>
            <a:off x="394619" y="2352670"/>
            <a:ext cx="1588739" cy="424278"/>
          </a:xfrm>
          <a:prstGeom prst="roundRect">
            <a:avLst/>
          </a:prstGeom>
          <a:solidFill>
            <a:schemeClr val="bg1"/>
          </a:solidFill>
          <a:ln w="19050" cap="flat" cmpd="sng" algn="ctr">
            <a:solidFill>
              <a:srgbClr val="993366"/>
            </a:solidFill>
            <a:prstDash val="lgDash"/>
            <a:round/>
            <a:headEnd type="none" w="med" len="med"/>
            <a:tailEnd type="none" w="med" len="med"/>
          </a:ln>
          <a:effectLst/>
        </p:spPr>
        <p:txBody>
          <a:bodyPr lIns="91440" tIns="45720" rIns="91440" bIns="4572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sv-SE" altLang="sv-SE" sz="1400" b="1" dirty="0">
                <a:latin typeface="+mj-lt"/>
              </a:rPr>
              <a:t>Kontinuerligt</a:t>
            </a:r>
          </a:p>
        </p:txBody>
      </p:sp>
    </p:spTree>
    <p:extLst>
      <p:ext uri="{BB962C8B-B14F-4D97-AF65-F5344CB8AC3E}">
        <p14:creationId xmlns:p14="http://schemas.microsoft.com/office/powerpoint/2010/main" val="143660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0"/>
            <a:ext cx="10969200" cy="827783"/>
          </a:xfrm>
        </p:spPr>
        <p:txBody>
          <a:bodyPr/>
          <a:lstStyle/>
          <a:p>
            <a:r>
              <a:rPr lang="sv-SE" sz="2800" cap="all" dirty="0">
                <a:solidFill>
                  <a:srgbClr val="000000"/>
                </a:solidFill>
                <a:latin typeface="Verdana" panose="020B0604030504040204" pitchFamily="34" charset="0"/>
              </a:rPr>
              <a:t>information</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668126"/>
            <a:ext cx="10023919" cy="4032000"/>
          </a:xfrm>
        </p:spPr>
        <p:txBody>
          <a:bodyPr/>
          <a:lstStyle/>
          <a:p>
            <a:pPr marL="0" indent="0" algn="l" rtl="0" fontAlgn="base">
              <a:buNone/>
            </a:pPr>
            <a:r>
              <a:rPr lang="sv-SE" sz="1800" b="0" i="0" u="sng" strike="noStrike" dirty="0">
                <a:solidFill>
                  <a:srgbClr val="000000"/>
                </a:solidFill>
                <a:effectLst/>
                <a:latin typeface="Georgia" panose="02040502050405020303" pitchFamily="18" charset="0"/>
                <a:hlinkClick r:id="rId3"/>
              </a:rPr>
              <a:t>https://www.aurora.umu.se/min-anstallning/arbetsmiljo-halsa-och-lika-villkor/arbetsmiljo/medarbetarundersokning/</a:t>
            </a:r>
            <a:endParaRPr lang="sv-SE" sz="1800" b="0" i="0" u="sng" strike="noStrike" dirty="0">
              <a:solidFill>
                <a:srgbClr val="000000"/>
              </a:solidFill>
              <a:effectLst/>
              <a:latin typeface="Georgia" panose="02040502050405020303" pitchFamily="18" charset="0"/>
            </a:endParaRPr>
          </a:p>
          <a:p>
            <a:pPr marL="0" indent="0" algn="l" rtl="0" fontAlgn="base">
              <a:buNone/>
            </a:pPr>
            <a:endParaRPr lang="sv-SE" sz="1600" b="0" i="0" dirty="0">
              <a:solidFill>
                <a:srgbClr val="000000"/>
              </a:solidFill>
              <a:effectLst/>
              <a:latin typeface="Arial" panose="020B0604020202020204" pitchFamily="34" charset="0"/>
            </a:endParaRPr>
          </a:p>
          <a:p>
            <a:pPr marL="0" indent="0" algn="l" rtl="0" fontAlgn="base">
              <a:buNone/>
            </a:pPr>
            <a:r>
              <a:rPr lang="sv-SE" sz="1800" b="0" i="0" u="sng" strike="noStrike">
                <a:solidFill>
                  <a:srgbClr val="000000"/>
                </a:solidFill>
                <a:effectLst/>
                <a:latin typeface="Georgia" panose="02040502050405020303" pitchFamily="18" charset="0"/>
              </a:rPr>
              <a:t>https://www.aurora.umu.se/stod-och-service/administration-och-chef/hr-guiden/arbetsmiljo-och-lika-villkor/medarbetarundersokning/</a:t>
            </a:r>
            <a:endParaRPr lang="sv-SE" sz="16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99149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918CBC1-AF90-E460-579D-E885FF45AD15}"/>
              </a:ext>
            </a:extLst>
          </p:cNvPr>
          <p:cNvSpPr>
            <a:spLocks noGrp="1"/>
          </p:cNvSpPr>
          <p:nvPr>
            <p:ph type="ctrTitle"/>
          </p:nvPr>
        </p:nvSpPr>
        <p:spPr/>
        <p:txBody>
          <a:bodyPr/>
          <a:lstStyle/>
          <a:p>
            <a:r>
              <a:rPr lang="sv-SE" sz="2800" b="1" i="0" u="none" strike="noStrike" cap="all" dirty="0">
                <a:solidFill>
                  <a:srgbClr val="FFFFFF"/>
                </a:solidFill>
                <a:effectLst/>
                <a:latin typeface="Verdana" panose="020B0604030504040204" pitchFamily="34" charset="0"/>
              </a:rPr>
              <a:t>Bakgrund</a:t>
            </a:r>
            <a:endParaRPr lang="sv-SE" sz="2800" dirty="0"/>
          </a:p>
        </p:txBody>
      </p:sp>
      <p:sp>
        <p:nvSpPr>
          <p:cNvPr id="5" name="Underrubrik 4">
            <a:extLst>
              <a:ext uri="{FF2B5EF4-FFF2-40B4-BE49-F238E27FC236}">
                <a16:creationId xmlns:a16="http://schemas.microsoft.com/office/drawing/2014/main" id="{BEB40109-3CDD-9FCB-C34D-633244240FD9}"/>
              </a:ext>
            </a:extLst>
          </p:cNvPr>
          <p:cNvSpPr>
            <a:spLocks noGrp="1"/>
          </p:cNvSpPr>
          <p:nvPr>
            <p:ph type="subTitle" idx="1"/>
          </p:nvPr>
        </p:nvSpPr>
        <p:spPr/>
        <p:txBody>
          <a:bodyPr/>
          <a:lstStyle/>
          <a:p>
            <a:pPr algn="ctr" rtl="0" fontAlgn="base"/>
            <a:r>
              <a:rPr lang="sv-SE" sz="1800" b="1" i="0" u="none" strike="noStrike" dirty="0">
                <a:solidFill>
                  <a:srgbClr val="FFFFFF"/>
                </a:solidFill>
                <a:effectLst/>
                <a:latin typeface="Verdana" panose="020B0604030504040204" pitchFamily="34" charset="0"/>
              </a:rPr>
              <a:t>Varför gör vi medarbetarundersökningen?</a:t>
            </a:r>
            <a:endParaRPr lang="sv-SE" dirty="0"/>
          </a:p>
        </p:txBody>
      </p:sp>
      <p:sp>
        <p:nvSpPr>
          <p:cNvPr id="6" name="Platshållare för text 5">
            <a:extLst>
              <a:ext uri="{FF2B5EF4-FFF2-40B4-BE49-F238E27FC236}">
                <a16:creationId xmlns:a16="http://schemas.microsoft.com/office/drawing/2014/main" id="{1FE1D6C8-E32B-5DA6-7574-2F0929A787B9}"/>
              </a:ext>
            </a:extLst>
          </p:cNvPr>
          <p:cNvSpPr>
            <a:spLocks noGrp="1"/>
          </p:cNvSpPr>
          <p:nvPr>
            <p:ph type="body" sz="quarter" idx="10"/>
          </p:nvPr>
        </p:nvSpPr>
        <p:spPr/>
        <p:txBody>
          <a:bodyPr/>
          <a:lstStyle/>
          <a:p>
            <a:r>
              <a:rPr lang="sv-SE" dirty="0"/>
              <a:t>Personalenheten, Umeå universitet</a:t>
            </a:r>
          </a:p>
        </p:txBody>
      </p:sp>
    </p:spTree>
    <p:extLst>
      <p:ext uri="{BB962C8B-B14F-4D97-AF65-F5344CB8AC3E}">
        <p14:creationId xmlns:p14="http://schemas.microsoft.com/office/powerpoint/2010/main" val="282905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1"/>
            <a:ext cx="10969200" cy="587152"/>
          </a:xfrm>
        </p:spPr>
        <p:txBody>
          <a:bodyPr/>
          <a:lstStyle/>
          <a:p>
            <a:r>
              <a:rPr lang="sv-SE" sz="2800" b="1" i="0" u="none" strike="noStrike" cap="all" dirty="0">
                <a:solidFill>
                  <a:srgbClr val="000000"/>
                </a:solidFill>
                <a:effectLst/>
                <a:latin typeface="Verdana" panose="020B0604030504040204" pitchFamily="34" charset="0"/>
              </a:rPr>
              <a:t>VARFÖR MEDARBETARUNDERSÖKNING</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202905"/>
            <a:ext cx="10112150" cy="4032000"/>
          </a:xfrm>
        </p:spPr>
        <p:txBody>
          <a:bodyPr/>
          <a:lstStyle/>
          <a:p>
            <a:pPr marL="0" indent="0" algn="l" rtl="0" fontAlgn="base">
              <a:buNone/>
            </a:pPr>
            <a:r>
              <a:rPr lang="sv-SE" sz="1400" b="0" i="0" u="sng" dirty="0">
                <a:solidFill>
                  <a:srgbClr val="000000"/>
                </a:solidFill>
                <a:effectLst/>
                <a:latin typeface="Georgia" panose="02040502050405020303" pitchFamily="18" charset="0"/>
              </a:rPr>
              <a:t>Bakgrund</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Segoe UI" panose="020B0502040204020203" pitchFamily="34" charset="0"/>
            </a:endParaRPr>
          </a:p>
          <a:p>
            <a:pPr marL="0" indent="0" algn="l" rtl="0" fontAlgn="base">
              <a:buNone/>
            </a:pPr>
            <a:r>
              <a:rPr lang="sv-SE" sz="1400" b="0" i="0" u="none" strike="noStrike" dirty="0">
                <a:solidFill>
                  <a:srgbClr val="000000"/>
                </a:solidFill>
                <a:effectLst/>
                <a:latin typeface="Georgia" panose="02040502050405020303" pitchFamily="18" charset="0"/>
              </a:rPr>
              <a:t>Umeå universitet genomför medarbetarundersökningar vart 3:e år .</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Segoe UI" panose="020B0502040204020203" pitchFamily="34" charset="0"/>
            </a:endParaRPr>
          </a:p>
          <a:p>
            <a:pPr marL="0" indent="0" fontAlgn="base">
              <a:buNone/>
            </a:pPr>
            <a:endParaRPr lang="sv-SE" sz="1400" b="0" i="0" dirty="0">
              <a:solidFill>
                <a:srgbClr val="000000"/>
              </a:solidFill>
              <a:effectLst/>
              <a:latin typeface="Segoe UI" panose="020B0502040204020203" pitchFamily="34" charset="0"/>
            </a:endParaRPr>
          </a:p>
          <a:p>
            <a:pPr marL="0" indent="0" algn="l" rtl="0" fontAlgn="base">
              <a:buNone/>
            </a:pPr>
            <a:r>
              <a:rPr lang="sv-SE" sz="1400" b="0" i="0" u="sng" dirty="0">
                <a:solidFill>
                  <a:srgbClr val="000000"/>
                </a:solidFill>
                <a:effectLst/>
                <a:latin typeface="Georgia" panose="02040502050405020303" pitchFamily="18" charset="0"/>
              </a:rPr>
              <a:t>Syfte</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Segoe UI" panose="020B0502040204020203" pitchFamily="34" charset="0"/>
            </a:endParaRPr>
          </a:p>
          <a:p>
            <a:pPr marL="0" indent="0" algn="l" rtl="0" fontAlgn="base">
              <a:buNone/>
            </a:pPr>
            <a:r>
              <a:rPr lang="sv-SE" sz="1400" b="0" i="0" u="none" strike="noStrike" dirty="0">
                <a:solidFill>
                  <a:srgbClr val="000000"/>
                </a:solidFill>
                <a:effectLst/>
                <a:latin typeface="Georgia" panose="02040502050405020303" pitchFamily="18" charset="0"/>
              </a:rPr>
              <a:t>Rektor som är ansvarig för den övergripande arbetsmiljön, får en överblick hur medarbetare på Umeå universitet upplever sin arbetssituation.</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Arial" panose="020B0604020202020204" pitchFamily="34" charset="0"/>
            </a:endParaRPr>
          </a:p>
          <a:p>
            <a:pPr marL="0" indent="0" algn="l" rtl="0" fontAlgn="base">
              <a:buNone/>
            </a:pPr>
            <a:r>
              <a:rPr lang="sv-SE" sz="1400" b="0" i="0" u="none" strike="noStrike" dirty="0">
                <a:solidFill>
                  <a:srgbClr val="000000"/>
                </a:solidFill>
                <a:effectLst/>
                <a:latin typeface="Georgia" panose="02040502050405020303" pitchFamily="18" charset="0"/>
              </a:rPr>
              <a:t>Prefekt/chef får en tydlig bild över hur medarbetare upplever sin arbetssituation på institutionen/enheten/motsvarande.</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Arial" panose="020B0604020202020204" pitchFamily="34" charset="0"/>
            </a:endParaRPr>
          </a:p>
          <a:p>
            <a:pPr marL="0" indent="0" algn="l" rtl="0" fontAlgn="base">
              <a:buNone/>
            </a:pPr>
            <a:r>
              <a:rPr lang="sv-SE" sz="1400" b="0" i="0" u="none" strike="noStrike" dirty="0">
                <a:solidFill>
                  <a:srgbClr val="000000"/>
                </a:solidFill>
                <a:effectLst/>
                <a:latin typeface="Georgia" panose="02040502050405020303" pitchFamily="18" charset="0"/>
              </a:rPr>
              <a:t>En del av det systematiska arbetsmiljöarbetet och aktiva åtgärder.</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Arial" panose="020B0604020202020204" pitchFamily="34" charset="0"/>
            </a:endParaRPr>
          </a:p>
          <a:p>
            <a:pPr marL="0" indent="0" algn="l" rtl="0" fontAlgn="base">
              <a:buNone/>
            </a:pPr>
            <a:r>
              <a:rPr lang="sv-SE" sz="1400" b="0" i="0" u="none" strike="noStrike" dirty="0">
                <a:solidFill>
                  <a:srgbClr val="000000"/>
                </a:solidFill>
                <a:effectLst/>
                <a:latin typeface="Georgia" panose="02040502050405020303" pitchFamily="18" charset="0"/>
              </a:rPr>
              <a:t>Resultatet ligger till grund för verksamhetsförbättringar på alla organisatoriska nivåer på universitetet. </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Arial" panose="020B0604020202020204" pitchFamily="34" charset="0"/>
            </a:endParaRPr>
          </a:p>
          <a:p>
            <a:pPr marL="0" indent="0" algn="l" rtl="0" fontAlgn="base">
              <a:buNone/>
            </a:pPr>
            <a:r>
              <a:rPr lang="sv-SE" sz="1400" b="0" i="0" dirty="0">
                <a:solidFill>
                  <a:srgbClr val="000000"/>
                </a:solidFill>
                <a:effectLst/>
                <a:latin typeface="Georgia" panose="02040502050405020303" pitchFamily="18" charset="0"/>
              </a:rPr>
              <a:t>​</a:t>
            </a:r>
            <a:endParaRPr lang="sv-SE" sz="1400" b="0" i="0" dirty="0">
              <a:solidFill>
                <a:srgbClr val="000000"/>
              </a:solidFill>
              <a:effectLst/>
              <a:latin typeface="Segoe UI" panose="020B0502040204020203" pitchFamily="34" charset="0"/>
            </a:endParaRPr>
          </a:p>
          <a:p>
            <a:pPr marL="0" indent="0" algn="l" rtl="0" fontAlgn="base">
              <a:buNone/>
            </a:pPr>
            <a:r>
              <a:rPr lang="sv-SE" sz="1400" b="0" i="0" u="sng" dirty="0">
                <a:solidFill>
                  <a:srgbClr val="000000"/>
                </a:solidFill>
                <a:effectLst/>
                <a:latin typeface="Georgia" panose="02040502050405020303" pitchFamily="18" charset="0"/>
              </a:rPr>
              <a:t>Mål</a:t>
            </a:r>
            <a:r>
              <a:rPr lang="en-US" sz="1400" b="0" i="0" dirty="0">
                <a:solidFill>
                  <a:srgbClr val="000000"/>
                </a:solidFill>
                <a:effectLst/>
                <a:latin typeface="Georgia" panose="02040502050405020303" pitchFamily="18" charset="0"/>
              </a:rPr>
              <a:t>​</a:t>
            </a:r>
            <a:endParaRPr lang="en-US" sz="1400" b="0" i="0" dirty="0">
              <a:solidFill>
                <a:srgbClr val="000000"/>
              </a:solidFill>
              <a:effectLst/>
              <a:latin typeface="Segoe UI" panose="020B0502040204020203" pitchFamily="34" charset="0"/>
            </a:endParaRPr>
          </a:p>
          <a:p>
            <a:pPr marL="0" indent="0" algn="l" rtl="0" fontAlgn="base">
              <a:buNone/>
            </a:pPr>
            <a:r>
              <a:rPr lang="sv-SE" sz="1400" b="0" i="0" u="none" strike="noStrike" dirty="0">
                <a:solidFill>
                  <a:srgbClr val="000000"/>
                </a:solidFill>
                <a:effectLst/>
                <a:latin typeface="Georgia" panose="02040502050405020303" pitchFamily="18" charset="0"/>
              </a:rPr>
              <a:t>En god arbetsmiljö på lika villkor.</a:t>
            </a:r>
            <a:endParaRPr lang="en-US" sz="1400" b="0" i="0" dirty="0">
              <a:solidFill>
                <a:srgbClr val="000000"/>
              </a:solidFill>
              <a:effectLst/>
              <a:latin typeface="Segoe UI" panose="020B0502040204020203" pitchFamily="34" charset="0"/>
            </a:endParaRPr>
          </a:p>
          <a:p>
            <a:pPr marL="0" indent="0">
              <a:buNone/>
            </a:pPr>
            <a:endParaRPr lang="sv-SE" dirty="0"/>
          </a:p>
        </p:txBody>
      </p:sp>
    </p:spTree>
    <p:extLst>
      <p:ext uri="{BB962C8B-B14F-4D97-AF65-F5344CB8AC3E}">
        <p14:creationId xmlns:p14="http://schemas.microsoft.com/office/powerpoint/2010/main" val="37507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1"/>
            <a:ext cx="10969200" cy="587152"/>
          </a:xfrm>
        </p:spPr>
        <p:txBody>
          <a:bodyPr/>
          <a:lstStyle/>
          <a:p>
            <a:r>
              <a:rPr lang="sv-SE" sz="2800" b="1" i="0" u="none" strike="noStrike" cap="all" dirty="0" err="1">
                <a:solidFill>
                  <a:srgbClr val="000000"/>
                </a:solidFill>
                <a:effectLst/>
                <a:latin typeface="Verdana" panose="020B0604030504040204" pitchFamily="34" charset="0"/>
              </a:rPr>
              <a:t>KortA</a:t>
            </a:r>
            <a:r>
              <a:rPr lang="sv-SE" sz="2800" b="1" i="0" u="none" strike="noStrike" cap="all" dirty="0">
                <a:solidFill>
                  <a:srgbClr val="000000"/>
                </a:solidFill>
                <a:effectLst/>
                <a:latin typeface="Verdana" panose="020B0604030504040204" pitchFamily="34" charset="0"/>
              </a:rPr>
              <a:t> fakta</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178842"/>
            <a:ext cx="10031940" cy="4032000"/>
          </a:xfrm>
        </p:spPr>
        <p:txBody>
          <a:bodyPr/>
          <a:lstStyle/>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Senaste medarbetarundersökning genomfördes 2021.</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Resultatet från undersökningen 2024 kommer att kunna jämföras med 2018 och benchmark.  </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Undersökningen:</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a:solidFill>
                  <a:srgbClr val="000000"/>
                </a:solidFill>
                <a:effectLst/>
                <a:latin typeface="Georgia" panose="02040502050405020303" pitchFamily="18" charset="0"/>
              </a:rPr>
              <a:t>Öppen mellan </a:t>
            </a:r>
            <a:r>
              <a:rPr lang="sv-SE" sz="1200" b="1" i="0" u="none" strike="noStrike" dirty="0">
                <a:solidFill>
                  <a:srgbClr val="000000"/>
                </a:solidFill>
                <a:effectLst/>
                <a:latin typeface="Georgia" panose="02040502050405020303" pitchFamily="18" charset="0"/>
              </a:rPr>
              <a:t>26 februari och 15 mars </a:t>
            </a:r>
            <a:r>
              <a:rPr lang="sv-SE" sz="1200" b="0" i="0" u="none" strike="noStrike" dirty="0">
                <a:solidFill>
                  <a:srgbClr val="000000"/>
                </a:solidFill>
                <a:effectLst/>
                <a:latin typeface="Georgia" panose="02040502050405020303" pitchFamily="18" charset="0"/>
              </a:rPr>
              <a:t>2024</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a:solidFill>
                  <a:srgbClr val="000000"/>
                </a:solidFill>
                <a:effectLst/>
                <a:latin typeface="Georgia" panose="02040502050405020303" pitchFamily="18" charset="0"/>
              </a:rPr>
              <a:t>Undersökningen tar ca 15-20 minuter att besvara</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a:solidFill>
                  <a:srgbClr val="000000"/>
                </a:solidFill>
                <a:effectLst/>
                <a:latin typeface="Georgia" panose="02040502050405020303" pitchFamily="18" charset="0"/>
              </a:rPr>
              <a:t>Går att besvara på svenska och engelska</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a:solidFill>
                  <a:srgbClr val="000000"/>
                </a:solidFill>
                <a:effectLst/>
                <a:latin typeface="Georgia" panose="02040502050405020303" pitchFamily="18" charset="0"/>
              </a:rPr>
              <a:t>Namn på närmaste chef är utskrivet i enkäten</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a:solidFill>
                  <a:srgbClr val="000000"/>
                </a:solidFill>
                <a:effectLst/>
                <a:latin typeface="Georgia" panose="02040502050405020303" pitchFamily="18" charset="0"/>
              </a:rPr>
              <a:t>Svaren hanteras och sammanställs av </a:t>
            </a:r>
            <a:r>
              <a:rPr lang="sv-SE" sz="1200" b="0" i="0" u="none" strike="noStrike" dirty="0" err="1">
                <a:solidFill>
                  <a:srgbClr val="000000"/>
                </a:solidFill>
                <a:effectLst/>
                <a:latin typeface="Georgia" panose="02040502050405020303" pitchFamily="18" charset="0"/>
              </a:rPr>
              <a:t>Quicksearch</a:t>
            </a:r>
            <a:r>
              <a:rPr lang="sv-SE" sz="1200" b="0" i="0" dirty="0">
                <a:solidFill>
                  <a:srgbClr val="000000"/>
                </a:solidFill>
                <a:effectLst/>
                <a:latin typeface="Georgia" panose="02040502050405020303" pitchFamily="18" charset="0"/>
              </a:rPr>
              <a:t>​</a:t>
            </a:r>
            <a:endParaRPr lang="sv-SE"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err="1">
                <a:solidFill>
                  <a:srgbClr val="000000"/>
                </a:solidFill>
                <a:effectLst/>
                <a:latin typeface="Georgia" panose="02040502050405020303" pitchFamily="18" charset="0"/>
              </a:rPr>
              <a:t>Quicksearch</a:t>
            </a:r>
            <a:r>
              <a:rPr lang="sv-SE" sz="1200" b="0" i="0" u="none" strike="noStrike" dirty="0">
                <a:solidFill>
                  <a:srgbClr val="000000"/>
                </a:solidFill>
                <a:effectLst/>
                <a:latin typeface="Georgia" panose="02040502050405020303" pitchFamily="18" charset="0"/>
              </a:rPr>
              <a:t> garanterar total anonymitet</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lvl="1" fontAlgn="base">
              <a:buFont typeface="Courier New" panose="02070309020205020404" pitchFamily="49" charset="0"/>
              <a:buChar char="o"/>
            </a:pPr>
            <a:r>
              <a:rPr lang="sv-SE" sz="1200" b="0" i="0" u="none" strike="noStrike" dirty="0">
                <a:solidFill>
                  <a:srgbClr val="000000"/>
                </a:solidFill>
                <a:effectLst/>
                <a:latin typeface="Georgia" panose="02040502050405020303" pitchFamily="18" charset="0"/>
              </a:rPr>
              <a:t>Grupper med fem svarande eller fler får ett eget resultat</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Nyhet – stipendiater kan delta</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Resultatet presenteras i april. </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Gemensamt arbete under 2024 med prioriterade åtgärder dokumenteras i institutionens/enhetens/motsvarande handlingsplan för systematiskt arbetsmiljöarbete och aktiva åtgärder.</a:t>
            </a:r>
            <a:r>
              <a:rPr lang="en-US" sz="1200" b="0" i="0" dirty="0">
                <a:solidFill>
                  <a:srgbClr val="000000"/>
                </a:solidFill>
                <a:effectLst/>
                <a:latin typeface="Georgia" panose="02040502050405020303" pitchFamily="18"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200" b="0" i="0" u="none" strike="noStrike" dirty="0">
                <a:solidFill>
                  <a:srgbClr val="000000"/>
                </a:solidFill>
                <a:effectLst/>
                <a:latin typeface="Georgia" panose="02040502050405020303" pitchFamily="18" charset="0"/>
              </a:rPr>
              <a:t>Handlingsplanen bifogas VP 2025.</a:t>
            </a:r>
            <a:endParaRPr lang="en-US" sz="1200" b="0" i="0" dirty="0">
              <a:solidFill>
                <a:srgbClr val="000000"/>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308757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1"/>
            <a:ext cx="10969200" cy="587152"/>
          </a:xfrm>
        </p:spPr>
        <p:txBody>
          <a:bodyPr/>
          <a:lstStyle/>
          <a:p>
            <a:r>
              <a:rPr lang="sv-SE" sz="2800" cap="all" dirty="0">
                <a:solidFill>
                  <a:srgbClr val="000000"/>
                </a:solidFill>
                <a:latin typeface="Verdana" panose="020B0604030504040204" pitchFamily="34" charset="0"/>
              </a:rPr>
              <a:t>Varför svara på enkäten</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700210"/>
            <a:ext cx="10023919" cy="4032000"/>
          </a:xfrm>
        </p:spPr>
        <p:txBody>
          <a:bodyPr/>
          <a:lstStyle/>
          <a:p>
            <a:pPr algn="l" rtl="0" fontAlgn="base">
              <a:buFont typeface="Arial" panose="020B0604020202020204" pitchFamily="34" charset="0"/>
              <a:buChar char="•"/>
            </a:pPr>
            <a:r>
              <a:rPr lang="sv-SE" sz="1800" b="0" i="0" u="none" strike="noStrike" dirty="0">
                <a:solidFill>
                  <a:srgbClr val="000000"/>
                </a:solidFill>
                <a:effectLst/>
                <a:latin typeface="Georgia" panose="02040502050405020303" pitchFamily="18" charset="0"/>
              </a:rPr>
              <a:t>En möjlighet att delge din uppfattning om exempelvis arbetssituation, ledarskap och organisation.</a:t>
            </a:r>
            <a:r>
              <a:rPr lang="en-US" sz="1800" b="0" i="0" dirty="0">
                <a:solidFill>
                  <a:srgbClr val="000000"/>
                </a:solidFill>
                <a:effectLst/>
                <a:latin typeface="Georgia" panose="02040502050405020303" pitchFamily="18" charset="0"/>
              </a:rPr>
              <a:t>​</a:t>
            </a:r>
            <a:endParaRPr lang="en-US" sz="1100" b="0" i="0" dirty="0">
              <a:solidFill>
                <a:srgbClr val="000000"/>
              </a:solidFill>
              <a:effectLst/>
              <a:latin typeface="Arial" panose="020B0604020202020204" pitchFamily="34" charset="0"/>
            </a:endParaRPr>
          </a:p>
          <a:p>
            <a:pPr algn="l" rtl="0" fontAlgn="base"/>
            <a:endParaRPr lang="sv-SE"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Georgia" panose="02040502050405020303" pitchFamily="18" charset="0"/>
              </a:rPr>
              <a:t>Bidra med din upplevelse för att få ett tillförlitligt underlag, ju högre svarsfrekvens desto säkrare resultat.</a:t>
            </a:r>
            <a:r>
              <a:rPr lang="en-US" sz="1800" b="0" i="0" dirty="0">
                <a:solidFill>
                  <a:srgbClr val="000000"/>
                </a:solidFill>
                <a:effectLst/>
                <a:latin typeface="Georgia" panose="02040502050405020303" pitchFamily="18" charset="0"/>
              </a:rPr>
              <a:t>​</a:t>
            </a:r>
            <a:endParaRPr lang="en-US" sz="1100" b="0" i="0" dirty="0">
              <a:solidFill>
                <a:srgbClr val="000000"/>
              </a:solidFill>
              <a:effectLst/>
              <a:latin typeface="Arial" panose="020B0604020202020204" pitchFamily="34" charset="0"/>
            </a:endParaRPr>
          </a:p>
          <a:p>
            <a:pPr marL="0" indent="0" algn="l" rtl="0" fontAlgn="base">
              <a:buNone/>
            </a:pPr>
            <a:endParaRPr lang="sv-SE"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Georgia" panose="02040502050405020303" pitchFamily="18" charset="0"/>
              </a:rPr>
              <a:t>Bidra till en bättre arbetsmiljö och verksamhetsutveckling.</a:t>
            </a:r>
            <a:endParaRPr lang="en-US" sz="1100" b="0" i="0" dirty="0">
              <a:solidFill>
                <a:srgbClr val="000000"/>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100040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918CBC1-AF90-E460-579D-E885FF45AD15}"/>
              </a:ext>
            </a:extLst>
          </p:cNvPr>
          <p:cNvSpPr>
            <a:spLocks noGrp="1"/>
          </p:cNvSpPr>
          <p:nvPr>
            <p:ph type="ctrTitle"/>
          </p:nvPr>
        </p:nvSpPr>
        <p:spPr>
          <a:xfrm>
            <a:off x="1331494" y="2015067"/>
            <a:ext cx="9464843" cy="1512480"/>
          </a:xfrm>
        </p:spPr>
        <p:txBody>
          <a:bodyPr/>
          <a:lstStyle/>
          <a:p>
            <a:r>
              <a:rPr lang="sv-SE" sz="2800" cap="all" dirty="0">
                <a:solidFill>
                  <a:srgbClr val="FFFFFF"/>
                </a:solidFill>
                <a:latin typeface="Verdana" panose="020B0604030504040204" pitchFamily="34" charset="0"/>
              </a:rPr>
              <a:t>Vad har hänt sedan senaste undersökningen</a:t>
            </a:r>
            <a:endParaRPr lang="sv-SE" sz="2800" dirty="0"/>
          </a:p>
        </p:txBody>
      </p:sp>
      <p:sp>
        <p:nvSpPr>
          <p:cNvPr id="5" name="Underrubrik 4">
            <a:extLst>
              <a:ext uri="{FF2B5EF4-FFF2-40B4-BE49-F238E27FC236}">
                <a16:creationId xmlns:a16="http://schemas.microsoft.com/office/drawing/2014/main" id="{BEB40109-3CDD-9FCB-C34D-633244240FD9}"/>
              </a:ext>
            </a:extLst>
          </p:cNvPr>
          <p:cNvSpPr>
            <a:spLocks noGrp="1"/>
          </p:cNvSpPr>
          <p:nvPr>
            <p:ph type="subTitle" idx="1"/>
          </p:nvPr>
        </p:nvSpPr>
        <p:spPr/>
        <p:txBody>
          <a:bodyPr/>
          <a:lstStyle/>
          <a:p>
            <a:pPr algn="ctr" rtl="0" fontAlgn="base"/>
            <a:r>
              <a:rPr lang="sv-SE" sz="1800" b="1" i="0" u="none" strike="noStrike" dirty="0">
                <a:solidFill>
                  <a:srgbClr val="FFFFFF"/>
                </a:solidFill>
                <a:effectLst/>
                <a:latin typeface="Verdana" panose="020B0604030504040204" pitchFamily="34" charset="0"/>
              </a:rPr>
              <a:t>Vilka prioriterade åtgärder hade vi 2021?</a:t>
            </a:r>
            <a:r>
              <a:rPr lang="en-US" sz="1800" b="0" i="0" dirty="0">
                <a:solidFill>
                  <a:srgbClr val="FFFFFF"/>
                </a:solidFill>
                <a:effectLst/>
                <a:latin typeface="Verdana" panose="020B0604030504040204" pitchFamily="34" charset="0"/>
              </a:rPr>
              <a:t>​</a:t>
            </a:r>
            <a:endParaRPr lang="en-US" sz="1400" b="0" i="0" dirty="0">
              <a:solidFill>
                <a:srgbClr val="000000"/>
              </a:solidFill>
              <a:effectLst/>
              <a:latin typeface="Segoe UI" panose="020B0502040204020203" pitchFamily="34" charset="0"/>
            </a:endParaRPr>
          </a:p>
          <a:p>
            <a:pPr algn="ctr" rtl="0" fontAlgn="base"/>
            <a:r>
              <a:rPr lang="sv-SE" sz="1800" b="1" i="0" u="none" strike="noStrike" dirty="0">
                <a:solidFill>
                  <a:srgbClr val="FFFFFF"/>
                </a:solidFill>
                <a:effectLst/>
                <a:latin typeface="Verdana" panose="020B0604030504040204" pitchFamily="34" charset="0"/>
              </a:rPr>
              <a:t>Har det blivit bättre?</a:t>
            </a:r>
            <a:endParaRPr lang="en-US" sz="1400" b="0" i="0" dirty="0">
              <a:solidFill>
                <a:srgbClr val="000000"/>
              </a:solidFill>
              <a:effectLst/>
              <a:latin typeface="Segoe UI" panose="020B0502040204020203" pitchFamily="34" charset="0"/>
            </a:endParaRPr>
          </a:p>
        </p:txBody>
      </p:sp>
      <p:sp>
        <p:nvSpPr>
          <p:cNvPr id="6" name="Platshållare för text 5">
            <a:extLst>
              <a:ext uri="{FF2B5EF4-FFF2-40B4-BE49-F238E27FC236}">
                <a16:creationId xmlns:a16="http://schemas.microsoft.com/office/drawing/2014/main" id="{1FE1D6C8-E32B-5DA6-7574-2F0929A787B9}"/>
              </a:ext>
            </a:extLst>
          </p:cNvPr>
          <p:cNvSpPr>
            <a:spLocks noGrp="1"/>
          </p:cNvSpPr>
          <p:nvPr>
            <p:ph type="body" sz="quarter" idx="10"/>
          </p:nvPr>
        </p:nvSpPr>
        <p:spPr/>
        <p:txBody>
          <a:bodyPr/>
          <a:lstStyle/>
          <a:p>
            <a:r>
              <a:rPr lang="sv-SE" dirty="0"/>
              <a:t>Personalenheten, Umeå universitet</a:t>
            </a:r>
          </a:p>
        </p:txBody>
      </p:sp>
    </p:spTree>
    <p:extLst>
      <p:ext uri="{BB962C8B-B14F-4D97-AF65-F5344CB8AC3E}">
        <p14:creationId xmlns:p14="http://schemas.microsoft.com/office/powerpoint/2010/main" val="81326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1"/>
            <a:ext cx="10969200" cy="587152"/>
          </a:xfrm>
        </p:spPr>
        <p:txBody>
          <a:bodyPr/>
          <a:lstStyle/>
          <a:p>
            <a:r>
              <a:rPr lang="sv-SE" sz="2800" cap="all" dirty="0">
                <a:solidFill>
                  <a:srgbClr val="000000"/>
                </a:solidFill>
                <a:latin typeface="Verdana" panose="020B0604030504040204" pitchFamily="34" charset="0"/>
              </a:rPr>
              <a:t>Medarbetarundersökningen – en del av sam</a:t>
            </a:r>
            <a:endParaRPr lang="sv-SE" sz="2800" dirty="0"/>
          </a:p>
        </p:txBody>
      </p:sp>
      <p:pic>
        <p:nvPicPr>
          <p:cNvPr id="1026" name="Picture 2" descr="En bild som visar text, cirkel, skärmbild, Teckensnitt">
            <a:extLst>
              <a:ext uri="{FF2B5EF4-FFF2-40B4-BE49-F238E27FC236}">
                <a16:creationId xmlns:a16="http://schemas.microsoft.com/office/drawing/2014/main" id="{CB71F63B-68F7-493A-43CB-A7CB12A43A0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47638" y="1203325"/>
            <a:ext cx="4153749" cy="40322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iskrimineringslagen | Håkan Gabinus Göransson -... | 129 SEK">
            <a:extLst>
              <a:ext uri="{FF2B5EF4-FFF2-40B4-BE49-F238E27FC236}">
                <a16:creationId xmlns:a16="http://schemas.microsoft.com/office/drawing/2014/main" id="{E6C98800-3FA0-9651-63F6-6DD5395C3F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9100" y="2048706"/>
            <a:ext cx="2003258" cy="2760587"/>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36" name="Picture 12" descr="AFS 2001:1 Systematiskt arbetsmiljöarbet | Svensk Byggtjänst">
            <a:extLst>
              <a:ext uri="{FF2B5EF4-FFF2-40B4-BE49-F238E27FC236}">
                <a16:creationId xmlns:a16="http://schemas.microsoft.com/office/drawing/2014/main" id="{9CA62155-2A33-BDEB-1339-2F5CFC1505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5675" y="2046988"/>
            <a:ext cx="1923383" cy="2762305"/>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856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0"/>
            <a:ext cx="10969200" cy="827783"/>
          </a:xfrm>
        </p:spPr>
        <p:txBody>
          <a:bodyPr/>
          <a:lstStyle/>
          <a:p>
            <a:r>
              <a:rPr lang="sv-SE" sz="2800" cap="all" dirty="0">
                <a:solidFill>
                  <a:srgbClr val="000000"/>
                </a:solidFill>
                <a:latin typeface="Verdana" panose="020B0604030504040204" pitchFamily="34" charset="0"/>
              </a:rPr>
              <a:t>Gå igenom prioriterade åtgärder i handlingsplanen </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668126"/>
            <a:ext cx="10023919" cy="4032000"/>
          </a:xfrm>
        </p:spPr>
        <p:txBody>
          <a:bodyPr/>
          <a:lstStyle/>
          <a:p>
            <a:pPr marL="0" indent="0" algn="l" rtl="0" fontAlgn="base">
              <a:buNone/>
            </a:pPr>
            <a:r>
              <a:rPr lang="sv-SE" sz="1800" b="0" i="0" u="none" strike="noStrike" dirty="0">
                <a:solidFill>
                  <a:srgbClr val="000000"/>
                </a:solidFill>
                <a:effectLst/>
                <a:latin typeface="Georgia" panose="02040502050405020303" pitchFamily="18" charset="0"/>
              </a:rPr>
              <a:t>Klistra in en bild på er handlingsplan från 2021.</a:t>
            </a:r>
            <a:endParaRPr lang="sv-SE" dirty="0"/>
          </a:p>
        </p:txBody>
      </p:sp>
    </p:spTree>
    <p:extLst>
      <p:ext uri="{BB962C8B-B14F-4D97-AF65-F5344CB8AC3E}">
        <p14:creationId xmlns:p14="http://schemas.microsoft.com/office/powerpoint/2010/main" val="3383581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271100"/>
            <a:ext cx="10969200" cy="827783"/>
          </a:xfrm>
        </p:spPr>
        <p:txBody>
          <a:bodyPr/>
          <a:lstStyle/>
          <a:p>
            <a:r>
              <a:rPr lang="sv-SE" sz="2800" cap="all" dirty="0">
                <a:solidFill>
                  <a:srgbClr val="000000"/>
                </a:solidFill>
                <a:latin typeface="Verdana" panose="020B0604030504040204" pitchFamily="34" charset="0"/>
              </a:rPr>
              <a:t>Arbetsprocess efter resultatet</a:t>
            </a:r>
            <a:endParaRPr lang="sv-SE" sz="2800"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1998" y="1668126"/>
            <a:ext cx="10023919" cy="4032000"/>
          </a:xfrm>
        </p:spPr>
        <p:txBody>
          <a:bodyPr/>
          <a:lstStyle/>
          <a:p>
            <a:pPr marL="0" indent="0" algn="l" rtl="0" fontAlgn="base">
              <a:buNone/>
            </a:pPr>
            <a:r>
              <a:rPr lang="sv-SE" sz="1800" b="0" i="0" u="none" strike="noStrike" dirty="0">
                <a:solidFill>
                  <a:srgbClr val="000000"/>
                </a:solidFill>
                <a:effectLst/>
                <a:latin typeface="Georgia" panose="02040502050405020303" pitchFamily="18" charset="0"/>
              </a:rPr>
              <a:t>Möte 1 – Informera om resultatet från medarbetarundersökningen.</a:t>
            </a:r>
            <a:r>
              <a:rPr lang="en-US" sz="1800" b="0" i="0" dirty="0">
                <a:solidFill>
                  <a:srgbClr val="000000"/>
                </a:solidFill>
                <a:effectLst/>
                <a:latin typeface="Georgia" panose="02040502050405020303" pitchFamily="18" charset="0"/>
              </a:rPr>
              <a:t>​</a:t>
            </a:r>
            <a:endParaRPr lang="en-US" sz="1600" b="0" i="0" dirty="0">
              <a:solidFill>
                <a:srgbClr val="000000"/>
              </a:solidFill>
              <a:effectLst/>
              <a:latin typeface="Arial" panose="020B0604020202020204" pitchFamily="34" charset="0"/>
            </a:endParaRPr>
          </a:p>
          <a:p>
            <a:pPr marL="0" indent="0" algn="l" rtl="0" fontAlgn="base">
              <a:buNone/>
            </a:pPr>
            <a:endParaRPr lang="sv-SE" sz="1800" b="0" i="0" u="none" strike="noStrike" dirty="0">
              <a:solidFill>
                <a:srgbClr val="000000"/>
              </a:solidFill>
              <a:effectLst/>
              <a:latin typeface="Georgia" panose="02040502050405020303" pitchFamily="18" charset="0"/>
            </a:endParaRPr>
          </a:p>
          <a:p>
            <a:pPr marL="0" indent="0" algn="l" rtl="0" fontAlgn="base">
              <a:buNone/>
            </a:pPr>
            <a:r>
              <a:rPr lang="sv-SE" sz="1800" b="0" i="0" u="none" strike="noStrike" dirty="0">
                <a:solidFill>
                  <a:srgbClr val="000000"/>
                </a:solidFill>
                <a:effectLst/>
                <a:latin typeface="Georgia" panose="02040502050405020303" pitchFamily="18" charset="0"/>
              </a:rPr>
              <a:t>Möte 2 – Workshop, diskutera resultatet i grupper, prioritera max tre risker och föreslå åtgärder.</a:t>
            </a:r>
            <a:r>
              <a:rPr lang="en-US" sz="1800" b="0" i="0" dirty="0">
                <a:solidFill>
                  <a:srgbClr val="000000"/>
                </a:solidFill>
                <a:effectLst/>
                <a:latin typeface="Georgia" panose="02040502050405020303" pitchFamily="18" charset="0"/>
              </a:rPr>
              <a:t>​</a:t>
            </a:r>
            <a:endParaRPr lang="en-US" sz="1600" b="0" i="0" dirty="0">
              <a:solidFill>
                <a:srgbClr val="000000"/>
              </a:solidFill>
              <a:effectLst/>
              <a:latin typeface="Arial" panose="020B0604020202020204" pitchFamily="34" charset="0"/>
            </a:endParaRPr>
          </a:p>
          <a:p>
            <a:pPr marL="0" indent="0" algn="l" rtl="0" fontAlgn="base">
              <a:buNone/>
            </a:pPr>
            <a:endParaRPr lang="sv-SE" sz="1800" b="0" i="0" u="none" strike="noStrike" dirty="0">
              <a:solidFill>
                <a:srgbClr val="000000"/>
              </a:solidFill>
              <a:effectLst/>
              <a:latin typeface="Georgia" panose="02040502050405020303" pitchFamily="18" charset="0"/>
            </a:endParaRPr>
          </a:p>
          <a:p>
            <a:pPr marL="0" indent="0" algn="l" rtl="0" fontAlgn="base">
              <a:buNone/>
            </a:pPr>
            <a:r>
              <a:rPr lang="sv-SE" sz="1800" b="0" i="0" u="none" strike="noStrike" dirty="0">
                <a:solidFill>
                  <a:srgbClr val="000000"/>
                </a:solidFill>
                <a:effectLst/>
                <a:latin typeface="Georgia" panose="02040502050405020303" pitchFamily="18" charset="0"/>
              </a:rPr>
              <a:t>Möte 3 – Sammanfattning och diskussion av urval av prioriterade åtgärder i handlingsplanen</a:t>
            </a:r>
            <a:endParaRPr lang="en-US" sz="16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9421987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Umeå Universitet">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2000" dirty="0" err="1" smtClean="0"/>
        </a:defPPr>
      </a:lstStyle>
    </a:txDef>
  </a:objectDefaults>
  <a:extraClrSchemeLst/>
  <a:extLst>
    <a:ext uri="{05A4C25C-085E-4340-85A3-A5531E510DB2}">
      <thm15:themeFamily xmlns:thm15="http://schemas.microsoft.com/office/thememl/2012/main" name="Umeå Universitet.potx" id="{A7D5170A-6E05-45CA-B935-22722AA193A3}" vid="{C54B3E37-254C-4B00-BAFB-BFE0B5ED6F6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UMU_Presentation_SE</Template>
  <TotalTime>36</TotalTime>
  <Words>977</Words>
  <Application>Microsoft Office PowerPoint</Application>
  <PresentationFormat>Bredbild</PresentationFormat>
  <Paragraphs>102</Paragraphs>
  <Slides>12</Slides>
  <Notes>12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12</vt:i4>
      </vt:variant>
    </vt:vector>
  </HeadingPairs>
  <TitlesOfParts>
    <vt:vector size="19" baseType="lpstr">
      <vt:lpstr>Arial</vt:lpstr>
      <vt:lpstr>Calibri</vt:lpstr>
      <vt:lpstr>Courier New</vt:lpstr>
      <vt:lpstr>Georgia</vt:lpstr>
      <vt:lpstr>Segoe UI</vt:lpstr>
      <vt:lpstr>Verdana</vt:lpstr>
      <vt:lpstr>Umeå Universitet</vt:lpstr>
      <vt:lpstr>MEDARBETARUNDERSÖKNING 2024</vt:lpstr>
      <vt:lpstr>Bakgrund</vt:lpstr>
      <vt:lpstr>VARFÖR MEDARBETARUNDERSÖKNING</vt:lpstr>
      <vt:lpstr>KortA fakta</vt:lpstr>
      <vt:lpstr>Varför svara på enkäten</vt:lpstr>
      <vt:lpstr>Vad har hänt sedan senaste undersökningen</vt:lpstr>
      <vt:lpstr>Medarbetarundersökningen – en del av sam</vt:lpstr>
      <vt:lpstr>Gå igenom prioriterade åtgärder i handlingsplanen </vt:lpstr>
      <vt:lpstr>Arbetsprocess efter resultatet</vt:lpstr>
      <vt:lpstr>Roller och ansvar</vt:lpstr>
      <vt:lpstr>Sammanfattning process och tidplan</vt:lpstr>
      <vt:lpstr>information</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MEDARBETARUNDERSÖKNING 2024</dc:title>
  <dc:creator>Pernilla Jansson</dc:creator>
  <cp:lastModifiedBy>Gabrielle Grahl</cp:lastModifiedBy>
  <cp:revision>4</cp:revision>
  <dcterms:created xsi:type="dcterms:W3CDTF">2023-12-05T07:22:47Z</dcterms:created>
  <dcterms:modified xsi:type="dcterms:W3CDTF">2024-02-05T13:06:37Z</dcterms:modified>
</cp:coreProperties>
</file>