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59" r:id="rId5"/>
    <p:sldId id="261" r:id="rId6"/>
    <p:sldId id="264" r:id="rId7"/>
    <p:sldId id="272" r:id="rId8"/>
    <p:sldId id="271" r:id="rId9"/>
    <p:sldId id="270" r:id="rId10"/>
    <p:sldId id="269" r:id="rId11"/>
    <p:sldId id="267" r:id="rId12"/>
    <p:sldId id="268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57" r:id="rId21"/>
    <p:sldId id="282" r:id="rId22"/>
    <p:sldId id="283" r:id="rId23"/>
    <p:sldId id="284" r:id="rId24"/>
    <p:sldId id="285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4E44B-1CC8-594D-9E1D-3AE80B45C1FF}" v="1" dt="2024-03-15T14:13:2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6327" autoAdjust="0"/>
  </p:normalViewPr>
  <p:slideViewPr>
    <p:cSldViewPr snapToGrid="0">
      <p:cViewPr varScale="1">
        <p:scale>
          <a:sx n="119" d="100"/>
          <a:sy n="119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35" d="100"/>
          <a:sy n="135" d="100"/>
        </p:scale>
        <p:origin x="4644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Lena Lindskog" userId="745d3689-6548-4cd8-9ec1-4501735f7b48" providerId="ADAL" clId="{374935B5-FB5C-BE4A-97DE-7ED33D9FA906}"/>
    <pc:docChg chg="modSld">
      <pc:chgData name="Anna-Lena Lindskog" userId="745d3689-6548-4cd8-9ec1-4501735f7b48" providerId="ADAL" clId="{374935B5-FB5C-BE4A-97DE-7ED33D9FA906}" dt="2024-03-15T13:56:35.058" v="16" actId="20577"/>
      <pc:docMkLst>
        <pc:docMk/>
      </pc:docMkLst>
      <pc:sldChg chg="modSp mod">
        <pc:chgData name="Anna-Lena Lindskog" userId="745d3689-6548-4cd8-9ec1-4501735f7b48" providerId="ADAL" clId="{374935B5-FB5C-BE4A-97DE-7ED33D9FA906}" dt="2024-03-15T13:53:02.033" v="4" actId="20577"/>
        <pc:sldMkLst>
          <pc:docMk/>
          <pc:sldMk cId="2330104123" sldId="260"/>
        </pc:sldMkLst>
        <pc:spChg chg="mod">
          <ac:chgData name="Anna-Lena Lindskog" userId="745d3689-6548-4cd8-9ec1-4501735f7b48" providerId="ADAL" clId="{374935B5-FB5C-BE4A-97DE-7ED33D9FA906}" dt="2024-03-15T13:53:02.033" v="4" actId="20577"/>
          <ac:spMkLst>
            <pc:docMk/>
            <pc:sldMk cId="2330104123" sldId="260"/>
            <ac:spMk id="4" creationId="{BAAF64F0-C8B4-8572-85B0-16BF2AB20472}"/>
          </ac:spMkLst>
        </pc:spChg>
      </pc:sldChg>
      <pc:sldChg chg="modSp mod">
        <pc:chgData name="Anna-Lena Lindskog" userId="745d3689-6548-4cd8-9ec1-4501735f7b48" providerId="ADAL" clId="{374935B5-FB5C-BE4A-97DE-7ED33D9FA906}" dt="2024-03-15T13:53:33.588" v="10" actId="20577"/>
        <pc:sldMkLst>
          <pc:docMk/>
          <pc:sldMk cId="3855948581" sldId="267"/>
        </pc:sldMkLst>
        <pc:spChg chg="mod">
          <ac:chgData name="Anna-Lena Lindskog" userId="745d3689-6548-4cd8-9ec1-4501735f7b48" providerId="ADAL" clId="{374935B5-FB5C-BE4A-97DE-7ED33D9FA906}" dt="2024-03-15T13:53:33.588" v="10" actId="20577"/>
          <ac:spMkLst>
            <pc:docMk/>
            <pc:sldMk cId="3855948581" sldId="267"/>
            <ac:spMk id="4" creationId="{B4932750-0754-3873-FF2D-F1F1FB7E77A2}"/>
          </ac:spMkLst>
        </pc:spChg>
      </pc:sldChg>
      <pc:sldChg chg="modSp mod">
        <pc:chgData name="Anna-Lena Lindskog" userId="745d3689-6548-4cd8-9ec1-4501735f7b48" providerId="ADAL" clId="{374935B5-FB5C-BE4A-97DE-7ED33D9FA906}" dt="2024-03-15T13:55:50.447" v="15" actId="20577"/>
        <pc:sldMkLst>
          <pc:docMk/>
          <pc:sldMk cId="3810974383" sldId="275"/>
        </pc:sldMkLst>
        <pc:spChg chg="mod">
          <ac:chgData name="Anna-Lena Lindskog" userId="745d3689-6548-4cd8-9ec1-4501735f7b48" providerId="ADAL" clId="{374935B5-FB5C-BE4A-97DE-7ED33D9FA906}" dt="2024-03-15T13:55:50.447" v="15" actId="20577"/>
          <ac:spMkLst>
            <pc:docMk/>
            <pc:sldMk cId="3810974383" sldId="275"/>
            <ac:spMk id="4" creationId="{B32D7235-20C5-BA1F-C88A-EE175281913D}"/>
          </ac:spMkLst>
        </pc:spChg>
      </pc:sldChg>
      <pc:sldChg chg="modSp mod">
        <pc:chgData name="Anna-Lena Lindskog" userId="745d3689-6548-4cd8-9ec1-4501735f7b48" providerId="ADAL" clId="{374935B5-FB5C-BE4A-97DE-7ED33D9FA906}" dt="2024-03-15T13:56:35.058" v="16" actId="20577"/>
        <pc:sldMkLst>
          <pc:docMk/>
          <pc:sldMk cId="1534355254" sldId="288"/>
        </pc:sldMkLst>
        <pc:spChg chg="mod">
          <ac:chgData name="Anna-Lena Lindskog" userId="745d3689-6548-4cd8-9ec1-4501735f7b48" providerId="ADAL" clId="{374935B5-FB5C-BE4A-97DE-7ED33D9FA906}" dt="2024-03-15T13:56:35.058" v="16" actId="20577"/>
          <ac:spMkLst>
            <pc:docMk/>
            <pc:sldMk cId="1534355254" sldId="288"/>
            <ac:spMk id="4" creationId="{FEBABC5C-6358-FFC6-CEA5-346C901E9C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AB39-AD3D-4969-BBF3-48ACCDC3116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6377-D2A5-4EA8-96B4-26E567EDB5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8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6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meå University logotype">
            <a:extLst>
              <a:ext uri="{FF2B5EF4-FFF2-40B4-BE49-F238E27FC236}">
                <a16:creationId xmlns:a16="http://schemas.microsoft.com/office/drawing/2014/main" id="{7E57C8B5-EC70-D918-2EB5-A0FA5D39B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508" y="569702"/>
            <a:ext cx="2680985" cy="90803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2015067"/>
            <a:ext cx="10969200" cy="15124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813054"/>
            <a:ext cx="10969200" cy="10227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6086643"/>
            <a:ext cx="10969200" cy="4913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25540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383214 w 12193200"/>
              <a:gd name="connsiteY0" fmla="*/ 668215 h 6858000"/>
              <a:gd name="connsiteX1" fmla="*/ 6383214 w 12193200"/>
              <a:gd name="connsiteY1" fmla="*/ 5654675 h 6858000"/>
              <a:gd name="connsiteX2" fmla="*/ 11588265 w 12193200"/>
              <a:gd name="connsiteY2" fmla="*/ 5654675 h 6858000"/>
              <a:gd name="connsiteX3" fmla="*/ 11588265 w 12193200"/>
              <a:gd name="connsiteY3" fmla="*/ 668215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383214" y="668215"/>
                </a:moveTo>
                <a:lnTo>
                  <a:pt x="6383214" y="5654675"/>
                </a:lnTo>
                <a:lnTo>
                  <a:pt x="11588265" y="5654675"/>
                </a:lnTo>
                <a:lnTo>
                  <a:pt x="11588265" y="668215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212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75367" y="2347478"/>
            <a:ext cx="4658187" cy="29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9A7C34E6-316D-D6F7-4149-3AD149D706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5367" y="5401237"/>
            <a:ext cx="465818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F5FC61C-3894-5BF6-4A40-0C63B511C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5EC2EE70-7AED-4EF9-0B66-102959B66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3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B287543C-22C6-5979-5BEA-DDC89488B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E57C8B5-EC70-D918-2EB5-A0FA5D39B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252" y="5493394"/>
            <a:ext cx="2409496" cy="8160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788D49A-337C-E744-6FE8-70D62657F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C6F4F3C2-3A02-4A17-50D3-F61448A4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Bei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7EC3EAD6-269E-4FAC-6769-1F92EB54A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4E726CB1-81EA-1F1C-3390-26C3DD50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368CA0-4F0D-9E8B-6BB5-BEEC3380C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5" name="Bildobjekt 9">
            <a:extLst>
              <a:ext uri="{FF2B5EF4-FFF2-40B4-BE49-F238E27FC236}">
                <a16:creationId xmlns:a16="http://schemas.microsoft.com/office/drawing/2014/main" id="{AA71E0E9-3391-DDB0-DC48-E539FEED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252" y="5493394"/>
            <a:ext cx="2409496" cy="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Umesamis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Umeå University logotype">
            <a:extLst>
              <a:ext uri="{FF2B5EF4-FFF2-40B4-BE49-F238E27FC236}">
                <a16:creationId xmlns:a16="http://schemas.microsoft.com/office/drawing/2014/main" id="{ECBEF057-6550-1C4D-827D-D342F3BF4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39" y="546400"/>
            <a:ext cx="3879122" cy="100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2015067"/>
            <a:ext cx="10969200" cy="15124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813054"/>
            <a:ext cx="10969200" cy="10227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6086643"/>
            <a:ext cx="10969200" cy="4913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3855586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00" y="2672760"/>
            <a:ext cx="10969200" cy="1512480"/>
          </a:xfrm>
        </p:spPr>
        <p:txBody>
          <a:bodyPr anchor="ctr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end phrase</a:t>
            </a:r>
            <a:endParaRPr lang="en-US" dirty="0"/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465D418-5F6B-8712-5F6A-5FE83F046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508" y="569702"/>
            <a:ext cx="2680985" cy="9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Umesamis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CBEF057-6550-1C4D-827D-D342F3BF4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39" y="546400"/>
            <a:ext cx="3879122" cy="100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00" y="2672760"/>
            <a:ext cx="10969200" cy="1512480"/>
          </a:xfrm>
        </p:spPr>
        <p:txBody>
          <a:bodyPr anchor="ctr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end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2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tfallande bild med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383214 w 12193200"/>
              <a:gd name="connsiteY0" fmla="*/ 668215 h 6858000"/>
              <a:gd name="connsiteX1" fmla="*/ 6383214 w 12193200"/>
              <a:gd name="connsiteY1" fmla="*/ 5654675 h 6858000"/>
              <a:gd name="connsiteX2" fmla="*/ 11588265 w 12193200"/>
              <a:gd name="connsiteY2" fmla="*/ 5654675 h 6858000"/>
              <a:gd name="connsiteX3" fmla="*/ 11588265 w 12193200"/>
              <a:gd name="connsiteY3" fmla="*/ 668215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383214" y="668215"/>
                </a:moveTo>
                <a:lnTo>
                  <a:pt x="6383214" y="5654675"/>
                </a:lnTo>
                <a:lnTo>
                  <a:pt x="11588265" y="5654675"/>
                </a:lnTo>
                <a:lnTo>
                  <a:pt x="11588265" y="668215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och lägg till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212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75367" y="2347478"/>
            <a:ext cx="4658187" cy="29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9909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tfallande bild med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F5E8F33-AD01-232E-1FF1-738E26B14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0075 w 12193200"/>
              <a:gd name="connsiteY0" fmla="*/ 642444 h 6858000"/>
              <a:gd name="connsiteX1" fmla="*/ 600075 w 12193200"/>
              <a:gd name="connsiteY1" fmla="*/ 5654675 h 6858000"/>
              <a:gd name="connsiteX2" fmla="*/ 5897526 w 12193200"/>
              <a:gd name="connsiteY2" fmla="*/ 5654675 h 6858000"/>
              <a:gd name="connsiteX3" fmla="*/ 5897526 w 12193200"/>
              <a:gd name="connsiteY3" fmla="*/ 642444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00075" y="642444"/>
                </a:moveTo>
                <a:lnTo>
                  <a:pt x="600075" y="5654675"/>
                </a:lnTo>
                <a:lnTo>
                  <a:pt x="5897526" y="5654675"/>
                </a:lnTo>
                <a:lnTo>
                  <a:pt x="5897526" y="642444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och lägg till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043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25198" y="2347478"/>
            <a:ext cx="4658187" cy="29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och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8205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och lägg till bild</a:t>
            </a:r>
          </a:p>
        </p:txBody>
      </p:sp>
    </p:spTree>
    <p:extLst>
      <p:ext uri="{BB962C8B-B14F-4D97-AF65-F5344CB8AC3E}">
        <p14:creationId xmlns:p14="http://schemas.microsoft.com/office/powerpoint/2010/main" val="1541221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73354-CA18-33FB-CD86-1C0D59354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7E17AE-4DB3-459F-5C7F-EE713AB1BD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7388F0-167D-78A4-482C-430C93417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3F041F-784B-F457-8AEC-FDF2AFB1F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1198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B61B9181-79FA-081C-F70D-AF6B92EF3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4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2473" y="1620000"/>
            <a:ext cx="5038725" cy="40322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8E81B1DD-2726-5F60-69A7-BDA18F6C0E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998" y="1620000"/>
            <a:ext cx="5038725" cy="40322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198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12972C65-E1BD-E094-39C9-3DA4497EC4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0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503753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2473" y="0"/>
            <a:ext cx="564952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3FB0C3C4-20A2-CB82-E5D6-F57CB1654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121" y="6231870"/>
            <a:ext cx="287840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496087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5CAE92-2CF2-3D63-184C-398AB77C9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5075274"/>
            <a:ext cx="10969200" cy="583227"/>
          </a:xfrm>
        </p:spPr>
        <p:txBody>
          <a:bodyPr/>
          <a:lstStyle/>
          <a:p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1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F5E8F33-AD01-232E-1FF1-738E26B14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0075 w 12193200"/>
              <a:gd name="connsiteY0" fmla="*/ 642444 h 6858000"/>
              <a:gd name="connsiteX1" fmla="*/ 600075 w 12193200"/>
              <a:gd name="connsiteY1" fmla="*/ 5654675 h 6858000"/>
              <a:gd name="connsiteX2" fmla="*/ 5897526 w 12193200"/>
              <a:gd name="connsiteY2" fmla="*/ 5654675 h 6858000"/>
              <a:gd name="connsiteX3" fmla="*/ 5897526 w 12193200"/>
              <a:gd name="connsiteY3" fmla="*/ 642444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00075" y="642444"/>
                </a:moveTo>
                <a:lnTo>
                  <a:pt x="600075" y="5654675"/>
                </a:lnTo>
                <a:lnTo>
                  <a:pt x="5897526" y="5654675"/>
                </a:lnTo>
                <a:lnTo>
                  <a:pt x="5897526" y="642444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043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25198" y="2347478"/>
            <a:ext cx="4658187" cy="29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EFB594EF-B58B-7CD0-E897-273E00ABB2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761" y="5401237"/>
            <a:ext cx="465818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0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E65A68-A2E8-A3E5-490F-DADD4C6E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8" y="271101"/>
            <a:ext cx="10969200" cy="10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CA00A3-ED0A-8C2F-4317-1E50FF694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620000"/>
            <a:ext cx="864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306764-62BD-F254-9296-0A37585D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0" y="6025072"/>
            <a:ext cx="1745142" cy="415805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573ABB0-6C7F-2F0F-E01E-48C18E7C6E74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1769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0" r:id="rId20"/>
    <p:sldLayoutId id="2147483661" r:id="rId21"/>
    <p:sldLayoutId id="2147483673" r:id="rId22"/>
    <p:sldLayoutId id="2147483674" r:id="rId23"/>
    <p:sldLayoutId id="214748367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6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56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78" userDrawn="1">
          <p15:clr>
            <a:srgbClr val="F26B43"/>
          </p15:clr>
        </p15:guide>
        <p15:guide id="7" pos="7299" userDrawn="1">
          <p15:clr>
            <a:srgbClr val="F26B43"/>
          </p15:clr>
        </p15:guide>
        <p15:guide id="8" orient="horz" pos="827" userDrawn="1">
          <p15:clr>
            <a:srgbClr val="F26B43"/>
          </p15:clr>
        </p15:guide>
        <p15:guide id="9" orient="horz" pos="4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918CBC1-AF90-E460-579D-E885FF45A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of Science and Technology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B40109-3CDD-9FCB-C34D-633244240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FE1D6C8-E32B-5DA6-7574-2F0929A78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1956D870-5D7D-BA36-9AF0-EAB3CF1CD6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DE8DA6F-A31C-5BF3-D676-333ED65F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Pharmacy</a:t>
            </a:r>
            <a:r>
              <a:rPr lang="sv-SE" dirty="0"/>
              <a:t> </a:t>
            </a:r>
            <a:r>
              <a:rPr lang="sv-SE" dirty="0" err="1"/>
              <a:t>programmes</a:t>
            </a:r>
            <a:br>
              <a:rPr lang="sv-SE" dirty="0"/>
            </a:br>
            <a:r>
              <a:rPr lang="sv-SE" dirty="0"/>
              <a:t>(online)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F9E41E0-EC63-A785-9EFC-375419FA10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Pharmacy</a:t>
            </a:r>
            <a:r>
              <a:rPr lang="sv-SE" dirty="0"/>
              <a:t> (Master 5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  <a:p>
            <a:r>
              <a:rPr lang="sv-SE" dirty="0" err="1"/>
              <a:t>Pharmacy</a:t>
            </a:r>
            <a:r>
              <a:rPr lang="sv-SE" dirty="0"/>
              <a:t> (</a:t>
            </a:r>
            <a:r>
              <a:rPr lang="sv-SE" dirty="0" err="1"/>
              <a:t>Bacholor</a:t>
            </a:r>
            <a:r>
              <a:rPr lang="sv-SE" dirty="0"/>
              <a:t> 3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  <a:p>
            <a:r>
              <a:rPr lang="sv-SE" dirty="0" err="1"/>
              <a:t>Master’s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in </a:t>
            </a:r>
            <a:r>
              <a:rPr lang="sv-SE" dirty="0" err="1"/>
              <a:t>Pharmacy</a:t>
            </a:r>
            <a:br>
              <a:rPr lang="sv-SE" dirty="0"/>
            </a:br>
            <a:r>
              <a:rPr lang="sv-SE" dirty="0"/>
              <a:t>(2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13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0D702F2-39D1-ACA8-3854-48520A3CBC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90B68BC-0C51-612A-2D0F-146A017B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ranked</a:t>
            </a:r>
            <a:r>
              <a:rPr lang="sv-SE" dirty="0"/>
              <a:t> design </a:t>
            </a:r>
            <a:r>
              <a:rPr lang="sv-SE" dirty="0" err="1"/>
              <a:t>education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932750-0754-3873-FF2D-F1F1FB7E77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altLang="x-none" dirty="0">
                <a:latin typeface="Verdana" charset="0"/>
                <a:ea typeface="MS PGothic" charset="-128"/>
              </a:rPr>
              <a:t>Best design </a:t>
            </a:r>
            <a:r>
              <a:rPr lang="sv-SE" altLang="x-none" dirty="0" err="1">
                <a:latin typeface="Verdana" charset="0"/>
                <a:ea typeface="MS PGothic" charset="-128"/>
              </a:rPr>
              <a:t>education</a:t>
            </a:r>
            <a:r>
              <a:rPr lang="sv-SE" altLang="x-none" dirty="0">
                <a:latin typeface="Verdana" charset="0"/>
                <a:ea typeface="MS PGothic" charset="-128"/>
              </a:rPr>
              <a:t> in </a:t>
            </a:r>
            <a:r>
              <a:rPr lang="sv-SE" altLang="x-none" dirty="0" err="1">
                <a:latin typeface="Verdana" charset="0"/>
                <a:ea typeface="MS PGothic" charset="-128"/>
              </a:rPr>
              <a:t>Europe</a:t>
            </a:r>
            <a:r>
              <a:rPr lang="sv-SE" altLang="x-none" dirty="0">
                <a:latin typeface="Verdana" charset="0"/>
                <a:ea typeface="MS PGothic" charset="-128"/>
              </a:rPr>
              <a:t> och </a:t>
            </a:r>
            <a:r>
              <a:rPr lang="sv-SE" altLang="x-none" dirty="0" err="1">
                <a:latin typeface="Verdana" charset="0"/>
                <a:ea typeface="MS PGothic" charset="-128"/>
              </a:rPr>
              <a:t>America</a:t>
            </a:r>
            <a:r>
              <a:rPr lang="sv-SE" altLang="x-none" dirty="0">
                <a:latin typeface="Verdana" charset="0"/>
                <a:ea typeface="MS PGothic" charset="-128"/>
              </a:rPr>
              <a:t> in Red </a:t>
            </a:r>
            <a:r>
              <a:rPr lang="sv-SE" altLang="x-none" dirty="0" err="1">
                <a:latin typeface="Verdana" charset="0"/>
                <a:ea typeface="MS PGothic" charset="-128"/>
              </a:rPr>
              <a:t>dot</a:t>
            </a:r>
            <a:r>
              <a:rPr lang="sv-SE" altLang="x-none" dirty="0">
                <a:latin typeface="Verdana" charset="0"/>
                <a:ea typeface="MS PGothic" charset="-128"/>
              </a:rPr>
              <a:t> ranking (2014, 2015, 2016, 2017, 2018, 2019, 2020, 2021, 2022, 2023)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Best design </a:t>
            </a:r>
            <a:r>
              <a:rPr lang="sv-SE" altLang="x-none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education</a:t>
            </a: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in </a:t>
            </a:r>
            <a:r>
              <a:rPr lang="sv-SE" altLang="x-none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iF</a:t>
            </a: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Design Ranking (2016, 2017)</a:t>
            </a:r>
            <a:endParaRPr lang="sv-SE" altLang="x-none" i="1" dirty="0">
              <a:solidFill>
                <a:srgbClr val="000000"/>
              </a:solidFill>
              <a:latin typeface="Verdana" charset="0"/>
              <a:ea typeface="MS PGothic" charset="-128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altLang="x-none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More</a:t>
            </a: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than</a:t>
            </a: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60 </a:t>
            </a:r>
            <a:r>
              <a:rPr lang="sv-SE" altLang="x-none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percent</a:t>
            </a: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international </a:t>
            </a:r>
            <a:r>
              <a:rPr lang="sv-SE" altLang="x-none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master’s</a:t>
            </a:r>
            <a:r>
              <a:rPr lang="sv-SE" altLang="x-none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students.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94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4EC25EF2-C467-C1FF-5814-EB3E2F3003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3F1D03-436F-CC38-0B90-67B7B49B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Programmes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in Industrial design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1C96FA-C2CE-3D68-A018-73C5F8DE10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Bachelor’s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in Industrial design(3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  <a:p>
            <a:r>
              <a:rPr lang="sv-SE" dirty="0" err="1"/>
              <a:t>Master’s</a:t>
            </a:r>
            <a:r>
              <a:rPr lang="sv-SE" dirty="0"/>
              <a:t> </a:t>
            </a:r>
            <a:r>
              <a:rPr lang="sv-SE" dirty="0" err="1"/>
              <a:t>programmes</a:t>
            </a:r>
            <a:r>
              <a:rPr lang="sv-SE" dirty="0"/>
              <a:t> (2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  <a:p>
            <a:r>
              <a:rPr lang="sv-SE" dirty="0"/>
              <a:t>– </a:t>
            </a:r>
            <a:r>
              <a:rPr lang="sv-SE" dirty="0" err="1"/>
              <a:t>advanced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design</a:t>
            </a:r>
            <a:br>
              <a:rPr lang="sv-SE" dirty="0"/>
            </a:br>
            <a:r>
              <a:rPr lang="sv-SE" dirty="0"/>
              <a:t>– </a:t>
            </a:r>
            <a:r>
              <a:rPr lang="sv-SE" dirty="0" err="1"/>
              <a:t>interaction</a:t>
            </a:r>
            <a:r>
              <a:rPr lang="sv-SE" dirty="0"/>
              <a:t> design</a:t>
            </a:r>
            <a:br>
              <a:rPr lang="sv-SE" dirty="0"/>
            </a:br>
            <a:r>
              <a:rPr lang="sv-SE" dirty="0"/>
              <a:t>– transport design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139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72AD059E-F1D2-9CC2-5DE7-3A94D5AAD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45A49C1-62BC-36D3-99A8-5B9CA2BF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Programmes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in </a:t>
            </a:r>
            <a:r>
              <a:rPr lang="sv-SE" dirty="0" err="1"/>
              <a:t>Architecture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9E1FE5-565B-8A4B-3D5C-344CECD229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Architecture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(5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  <a:p>
            <a:r>
              <a:rPr lang="sv-SE" dirty="0" err="1"/>
              <a:t>Master’s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i </a:t>
            </a:r>
            <a:r>
              <a:rPr lang="sv-SE" dirty="0" err="1"/>
              <a:t>Architecture</a:t>
            </a:r>
            <a:r>
              <a:rPr lang="sv-SE" dirty="0"/>
              <a:t> and urban design (2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  <a:p>
            <a:r>
              <a:rPr lang="sv-SE" dirty="0"/>
              <a:t>Artistic </a:t>
            </a:r>
            <a:r>
              <a:rPr lang="sv-SE" dirty="0" err="1"/>
              <a:t>profile</a:t>
            </a:r>
            <a:endParaRPr lang="sv-SE" dirty="0"/>
          </a:p>
          <a:p>
            <a:r>
              <a:rPr lang="sv-SE" dirty="0"/>
              <a:t>International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environment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04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C1C316-7D1B-6722-7E8A-C6711B99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8" y="271101"/>
            <a:ext cx="5037530" cy="361945"/>
          </a:xfrm>
        </p:spPr>
        <p:txBody>
          <a:bodyPr/>
          <a:lstStyle/>
          <a:p>
            <a:r>
              <a:rPr lang="sv-SE" dirty="0" err="1"/>
              <a:t>Master’s</a:t>
            </a:r>
            <a:r>
              <a:rPr lang="sv-SE" dirty="0"/>
              <a:t> </a:t>
            </a:r>
            <a:r>
              <a:rPr lang="sv-SE" dirty="0" err="1"/>
              <a:t>programmes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2C8B3E-0784-8FEA-F04A-DD9E7E353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000" y="803868"/>
            <a:ext cx="5040000" cy="484813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x-none" sz="1600" b="1" dirty="0" err="1">
                <a:latin typeface="Verdana" charset="0"/>
                <a:ea typeface="MS PGothic" charset="-128"/>
              </a:rPr>
              <a:t>Mathematics</a:t>
            </a:r>
            <a:r>
              <a:rPr lang="sv-SE" altLang="x-none" sz="1600" b="1" dirty="0">
                <a:latin typeface="Verdana" charset="0"/>
                <a:ea typeface="MS PGothic" charset="-128"/>
              </a:rPr>
              <a:t>, </a:t>
            </a:r>
            <a:r>
              <a:rPr lang="sv-SE" altLang="x-none" sz="1600" b="1" dirty="0" err="1">
                <a:latin typeface="Verdana" charset="0"/>
                <a:ea typeface="MS PGothic" charset="-128"/>
              </a:rPr>
              <a:t>Computing</a:t>
            </a:r>
            <a:r>
              <a:rPr lang="sv-SE" altLang="x-none" sz="1600" b="1" dirty="0">
                <a:latin typeface="Verdana" charset="0"/>
                <a:ea typeface="MS PGothic" charset="-128"/>
              </a:rPr>
              <a:t> science, </a:t>
            </a:r>
            <a:r>
              <a:rPr lang="sv-SE" altLang="x-none" sz="1600" b="1" dirty="0" err="1">
                <a:latin typeface="Verdana" charset="0"/>
                <a:ea typeface="MS PGothic" charset="-128"/>
              </a:rPr>
              <a:t>Physics</a:t>
            </a:r>
            <a:r>
              <a:rPr lang="sv-SE" altLang="x-none" sz="1600" b="1" dirty="0">
                <a:latin typeface="Verdana" charset="0"/>
                <a:ea typeface="MS PGothic" charset="-128"/>
              </a:rPr>
              <a:t> and </a:t>
            </a:r>
            <a:r>
              <a:rPr lang="sv-SE" altLang="x-none" sz="1600" b="1" dirty="0" err="1">
                <a:latin typeface="Verdana" charset="0"/>
                <a:ea typeface="MS PGothic" charset="-128"/>
              </a:rPr>
              <a:t>Engineering</a:t>
            </a:r>
            <a:endParaRPr lang="sv-SE" altLang="x-none" sz="1600" b="1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Artificial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intelligence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Computing</a:t>
            </a:r>
            <a:r>
              <a:rPr lang="sv-SE" altLang="x-none" sz="1600" dirty="0">
                <a:latin typeface="Verdana" charset="0"/>
                <a:ea typeface="MS PGothic" charset="-128"/>
              </a:rPr>
              <a:t> science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Mathematics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Mathematical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statistics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Physics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Robotics</a:t>
            </a:r>
            <a:r>
              <a:rPr lang="sv-SE" altLang="x-none" sz="1600" dirty="0">
                <a:latin typeface="Verdana" charset="0"/>
                <a:ea typeface="MS PGothic" charset="-128"/>
              </a:rPr>
              <a:t> and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control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</a:pP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x-none" sz="1600" b="1" dirty="0" err="1">
                <a:latin typeface="Verdana" charset="0"/>
                <a:ea typeface="MS PGothic" charset="-128"/>
              </a:rPr>
              <a:t>Biology</a:t>
            </a:r>
            <a:r>
              <a:rPr lang="sv-SE" altLang="x-none" sz="1600" b="1" dirty="0">
                <a:latin typeface="Verdana" charset="0"/>
                <a:ea typeface="MS PGothic" charset="-128"/>
              </a:rPr>
              <a:t>, </a:t>
            </a:r>
            <a:r>
              <a:rPr lang="sv-SE" altLang="x-none" sz="1600" b="1" dirty="0" err="1">
                <a:latin typeface="Verdana" charset="0"/>
                <a:ea typeface="MS PGothic" charset="-128"/>
              </a:rPr>
              <a:t>Biotechnology</a:t>
            </a:r>
            <a:r>
              <a:rPr lang="sv-SE" altLang="x-none" sz="1600" b="1" dirty="0">
                <a:latin typeface="Verdana" charset="0"/>
                <a:ea typeface="MS PGothic" charset="-128"/>
              </a:rPr>
              <a:t> &amp; Chemistry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>
                <a:latin typeface="Verdana" charset="0"/>
                <a:ea typeface="MS PGothic" charset="-128"/>
              </a:rPr>
              <a:t>Chemistry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>
                <a:latin typeface="Verdana" charset="0"/>
                <a:ea typeface="MS PGothic" charset="-128"/>
              </a:rPr>
              <a:t>Earth science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Ecology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Environmental</a:t>
            </a:r>
            <a:r>
              <a:rPr lang="sv-SE" altLang="x-none" sz="1600" dirty="0">
                <a:latin typeface="Verdana" charset="0"/>
                <a:ea typeface="MS PGothic" charset="-128"/>
              </a:rPr>
              <a:t> science 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Molecular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biology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Pharmacy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sv-SE" altLang="x-none" sz="1600" dirty="0">
                <a:latin typeface="Verdana" charset="0"/>
                <a:ea typeface="MS PGothic" charset="-128"/>
              </a:rPr>
              <a:t>Plant and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forest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biotechnology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DC8A1963-E1B9-3A04-CCBF-3E96BDADAE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BC122B-FD95-399C-54B1-368EDF593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90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042C84C4-37A1-E137-AC40-003D6D43E9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26C635C-E713-8004-094B-FD1BD9D7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Doctoral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2D7235-20C5-BA1F-C88A-EE17528191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Doctoral</a:t>
            </a:r>
            <a:r>
              <a:rPr lang="sv-SE" dirty="0"/>
              <a:t> students: 273</a:t>
            </a:r>
          </a:p>
          <a:p>
            <a:r>
              <a:rPr lang="sv-SE" dirty="0" err="1"/>
              <a:t>Completed</a:t>
            </a:r>
            <a:r>
              <a:rPr lang="sv-SE" dirty="0"/>
              <a:t> </a:t>
            </a:r>
            <a:r>
              <a:rPr lang="sv-SE" dirty="0" err="1"/>
              <a:t>doctoral</a:t>
            </a:r>
            <a:r>
              <a:rPr lang="sv-SE" dirty="0"/>
              <a:t> </a:t>
            </a:r>
            <a:r>
              <a:rPr lang="sv-SE" dirty="0" err="1"/>
              <a:t>degrees</a:t>
            </a:r>
            <a:r>
              <a:rPr lang="sv-SE" dirty="0"/>
              <a:t>: 34</a:t>
            </a:r>
          </a:p>
          <a:p>
            <a:pPr marL="0" indent="0">
              <a:buNone/>
            </a:pPr>
            <a:r>
              <a:rPr lang="sv-SE" dirty="0"/>
              <a:t>(</a:t>
            </a:r>
            <a:r>
              <a:rPr lang="sv-SE" dirty="0" err="1"/>
              <a:t>numbers</a:t>
            </a:r>
            <a:r>
              <a:rPr lang="sv-SE" dirty="0"/>
              <a:t> from 2023)</a:t>
            </a:r>
          </a:p>
        </p:txBody>
      </p:sp>
    </p:spTree>
    <p:extLst>
      <p:ext uri="{BB962C8B-B14F-4D97-AF65-F5344CB8AC3E}">
        <p14:creationId xmlns:p14="http://schemas.microsoft.com/office/powerpoint/2010/main" val="381097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49ECC39C-95BC-2B4B-3410-7C961C8880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0C5E007-7CBA-099B-9546-B19FFA6B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43" y="830318"/>
            <a:ext cx="4655904" cy="1040524"/>
          </a:xfrm>
        </p:spPr>
        <p:txBody>
          <a:bodyPr/>
          <a:lstStyle/>
          <a:p>
            <a:r>
              <a:rPr lang="sv-SE" dirty="0"/>
              <a:t>Industrial </a:t>
            </a:r>
            <a:r>
              <a:rPr lang="sv-SE" dirty="0" err="1"/>
              <a:t>doctoral</a:t>
            </a:r>
            <a:r>
              <a:rPr lang="sv-SE" dirty="0"/>
              <a:t> </a:t>
            </a:r>
            <a:r>
              <a:rPr lang="sv-SE" dirty="0" err="1"/>
              <a:t>school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49BB21-6C46-F1CC-4548-C0A46E2CE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198" y="2091559"/>
            <a:ext cx="4658187" cy="324391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75"/>
              </a:spcBef>
              <a:buNone/>
            </a:pPr>
            <a:r>
              <a:rPr lang="sv-SE" altLang="x-none" dirty="0">
                <a:latin typeface="Verdana" charset="0"/>
                <a:ea typeface="MS PGothic" charset="-128"/>
              </a:rPr>
              <a:t>C</a:t>
            </a:r>
            <a:r>
              <a:rPr lang="sv-SE" altLang="x-none" sz="2000" dirty="0">
                <a:latin typeface="Verdana" charset="0"/>
                <a:ea typeface="MS PGothic" charset="-128"/>
              </a:rPr>
              <a:t>lose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collaboration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with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industry</a:t>
            </a:r>
            <a:r>
              <a:rPr lang="sv-SE" altLang="x-none" sz="2000" dirty="0">
                <a:latin typeface="Verdana" charset="0"/>
                <a:ea typeface="MS PGothic" charset="-128"/>
              </a:rPr>
              <a:t>, for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example</a:t>
            </a:r>
            <a:r>
              <a:rPr lang="sv-SE" altLang="x-none" sz="2000" dirty="0">
                <a:latin typeface="Verdana" charset="0"/>
                <a:ea typeface="MS PGothic" charset="-128"/>
              </a:rPr>
              <a:t> Astra Zeneca,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Komatsu</a:t>
            </a:r>
            <a:r>
              <a:rPr lang="sv-SE" altLang="x-none" sz="2000" dirty="0">
                <a:latin typeface="Verdana" charset="0"/>
                <a:ea typeface="MS PGothic" charset="-128"/>
              </a:rPr>
              <a:t> Forest, LKAB </a:t>
            </a:r>
            <a:r>
              <a:rPr lang="sv-SE" altLang="x-none" dirty="0">
                <a:latin typeface="Verdana" charset="0"/>
                <a:ea typeface="MS PGothic" charset="-128"/>
              </a:rPr>
              <a:t>and</a:t>
            </a:r>
            <a:r>
              <a:rPr lang="sv-SE" altLang="x-none" sz="2000" dirty="0">
                <a:latin typeface="Verdana" charset="0"/>
                <a:ea typeface="MS PGothic" charset="-128"/>
              </a:rPr>
              <a:t> Umeå Energi. </a:t>
            </a:r>
          </a:p>
          <a:p>
            <a:pPr marL="0" indent="0">
              <a:lnSpc>
                <a:spcPct val="120000"/>
              </a:lnSpc>
              <a:spcBef>
                <a:spcPts val="1075"/>
              </a:spcBef>
              <a:buNone/>
            </a:pPr>
            <a:r>
              <a:rPr lang="sv-SE" altLang="x-none" sz="2000" dirty="0" err="1">
                <a:latin typeface="Verdana" charset="0"/>
                <a:ea typeface="MS PGothic" charset="-128"/>
              </a:rPr>
              <a:t>Participating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companies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pays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half</a:t>
            </a:r>
            <a:r>
              <a:rPr lang="sv-SE" altLang="x-none" sz="2000" dirty="0">
                <a:latin typeface="Verdana" charset="0"/>
                <a:ea typeface="MS PGothic" charset="-128"/>
              </a:rPr>
              <a:t> the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student’s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salary</a:t>
            </a:r>
            <a:r>
              <a:rPr lang="sv-SE" altLang="x-none" sz="2000" dirty="0">
                <a:latin typeface="Verdana" charset="0"/>
                <a:ea typeface="MS PGothic" charset="-128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1075"/>
              </a:spcBef>
              <a:buNone/>
            </a:pPr>
            <a:r>
              <a:rPr lang="sv-SE" altLang="x-none" sz="2000" dirty="0" err="1">
                <a:latin typeface="Verdana" charset="0"/>
                <a:ea typeface="MS PGothic" charset="-128"/>
              </a:rPr>
              <a:t>Admits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doctoral</a:t>
            </a:r>
            <a:r>
              <a:rPr lang="sv-SE" altLang="x-none" sz="2000" dirty="0">
                <a:latin typeface="Verdana" charset="0"/>
                <a:ea typeface="MS PGothic" charset="-128"/>
              </a:rPr>
              <a:t> students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every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two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years</a:t>
            </a:r>
            <a:r>
              <a:rPr lang="sv-SE" altLang="x-none" sz="2000" dirty="0">
                <a:latin typeface="Verdana" charset="0"/>
                <a:ea typeface="MS PGothic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altLang="x-none" sz="2000" dirty="0">
                <a:latin typeface="Verdana" charset="0"/>
                <a:ea typeface="MS PGothic" charset="-128"/>
              </a:rPr>
              <a:t>Director: Patrik Rydén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32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7A951D01-C239-1DBB-5B46-F19A7DBAEE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EC55479-6388-B16B-CE25-6574DE44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industry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155AB3-607A-D032-F910-9B9DBA826C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Co-</a:t>
            </a:r>
            <a:r>
              <a:rPr lang="sv-SE" altLang="x-none" dirty="0" err="1">
                <a:latin typeface="Verdana" charset="0"/>
                <a:ea typeface="MS PGothic" charset="-128"/>
              </a:rPr>
              <a:t>op</a:t>
            </a:r>
            <a:r>
              <a:rPr lang="sv-SE" altLang="x-none" dirty="0">
                <a:latin typeface="Verdana" charset="0"/>
                <a:ea typeface="MS PGothic" charset="-128"/>
              </a:rPr>
              <a:t> (</a:t>
            </a:r>
            <a:r>
              <a:rPr lang="sv-SE" altLang="x-none" dirty="0" err="1">
                <a:latin typeface="Verdana" charset="0"/>
                <a:ea typeface="MS PGothic" charset="-128"/>
              </a:rPr>
              <a:t>Cooperative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education</a:t>
            </a:r>
            <a:r>
              <a:rPr lang="sv-SE" altLang="x-none" dirty="0">
                <a:latin typeface="Verdana" charset="0"/>
                <a:ea typeface="MS PGothic" charset="-128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Industry </a:t>
            </a:r>
            <a:r>
              <a:rPr lang="sv-SE" altLang="x-none" dirty="0" err="1">
                <a:latin typeface="Verdana" charset="0"/>
                <a:ea typeface="MS PGothic" charset="-128"/>
              </a:rPr>
              <a:t>days</a:t>
            </a:r>
            <a:r>
              <a:rPr lang="sv-SE" altLang="x-none" dirty="0">
                <a:latin typeface="Verdana" charset="0"/>
                <a:ea typeface="MS PGothic" charset="-128"/>
              </a:rPr>
              <a:t> – students </a:t>
            </a:r>
            <a:r>
              <a:rPr lang="sv-SE" altLang="x-none" dirty="0" err="1">
                <a:latin typeface="Verdana" charset="0"/>
                <a:ea typeface="MS PGothic" charset="-128"/>
              </a:rPr>
              <a:t>meet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companies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>
              <a:spcBef>
                <a:spcPts val="6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Degree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projects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>
              <a:spcBef>
                <a:spcPts val="6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Project </a:t>
            </a:r>
            <a:r>
              <a:rPr lang="sv-SE" altLang="x-none" dirty="0" err="1">
                <a:latin typeface="Verdana" charset="0"/>
                <a:ea typeface="MS PGothic" charset="-128"/>
              </a:rPr>
              <a:t>courses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>
              <a:spcBef>
                <a:spcPts val="6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Guest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lectures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>
              <a:spcBef>
                <a:spcPts val="6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Study</a:t>
            </a:r>
            <a:r>
              <a:rPr lang="sv-SE" altLang="x-none" dirty="0">
                <a:latin typeface="Verdana" charset="0"/>
                <a:ea typeface="MS PGothic" charset="-128"/>
              </a:rPr>
              <a:t> visits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770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7746D06-AFF2-A3B1-82B7-244AAD1200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846355-3C8F-32E1-B4E6-3DE10F20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Collaboration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schools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D61395-EED7-1D59-77C4-3B5921731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defTabSz="266700">
              <a:lnSpc>
                <a:spcPct val="130000"/>
              </a:lnSpc>
              <a:spcBef>
                <a:spcPts val="3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Teknikåttan </a:t>
            </a:r>
            <a:r>
              <a:rPr lang="sv-SE" altLang="x-none" dirty="0" err="1">
                <a:latin typeface="Verdana" charset="0"/>
                <a:ea typeface="MS PGothic" charset="-128"/>
              </a:rPr>
              <a:t>competition</a:t>
            </a:r>
            <a:r>
              <a:rPr lang="sv-SE" altLang="x-none" dirty="0">
                <a:latin typeface="Verdana" charset="0"/>
                <a:ea typeface="MS PGothic" charset="-128"/>
              </a:rPr>
              <a:t> – </a:t>
            </a:r>
            <a:r>
              <a:rPr lang="sv-SE" altLang="x-none" dirty="0" err="1">
                <a:latin typeface="Verdana" charset="0"/>
                <a:ea typeface="MS PGothic" charset="-128"/>
              </a:rPr>
              <a:t>year</a:t>
            </a:r>
            <a:r>
              <a:rPr lang="sv-SE" altLang="x-none" dirty="0">
                <a:latin typeface="Verdana" charset="0"/>
                <a:ea typeface="MS PGothic" charset="-128"/>
              </a:rPr>
              <a:t> 8</a:t>
            </a:r>
          </a:p>
          <a:p>
            <a:pPr defTabSz="266700">
              <a:lnSpc>
                <a:spcPct val="130000"/>
              </a:lnSpc>
              <a:spcBef>
                <a:spcPts val="3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Training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days</a:t>
            </a:r>
            <a:r>
              <a:rPr lang="sv-SE" altLang="x-none" dirty="0">
                <a:latin typeface="Verdana" charset="0"/>
                <a:ea typeface="MS PGothic" charset="-128"/>
              </a:rPr>
              <a:t> for </a:t>
            </a:r>
            <a:r>
              <a:rPr lang="sv-SE" altLang="x-none" dirty="0" err="1">
                <a:latin typeface="Verdana" charset="0"/>
                <a:ea typeface="MS PGothic" charset="-128"/>
              </a:rPr>
              <a:t>teachers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 defTabSz="266700">
              <a:lnSpc>
                <a:spcPct val="130000"/>
              </a:lnSpc>
              <a:spcBef>
                <a:spcPts val="3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Science for </a:t>
            </a:r>
            <a:r>
              <a:rPr lang="sv-SE" altLang="x-none" dirty="0" err="1">
                <a:latin typeface="Verdana" charset="0"/>
                <a:ea typeface="MS PGothic" charset="-128"/>
              </a:rPr>
              <a:t>year</a:t>
            </a:r>
            <a:r>
              <a:rPr lang="sv-SE" altLang="x-none" dirty="0">
                <a:latin typeface="Verdana" charset="0"/>
                <a:ea typeface="MS PGothic" charset="-128"/>
              </a:rPr>
              <a:t> 5 </a:t>
            </a:r>
          </a:p>
          <a:p>
            <a:pPr defTabSz="266700">
              <a:lnSpc>
                <a:spcPct val="130000"/>
              </a:lnSpc>
              <a:spcBef>
                <a:spcPts val="3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Opportunities</a:t>
            </a:r>
            <a:r>
              <a:rPr lang="sv-SE" altLang="x-none" dirty="0">
                <a:latin typeface="Verdana" charset="0"/>
                <a:ea typeface="MS PGothic" charset="-128"/>
              </a:rPr>
              <a:t> for </a:t>
            </a:r>
            <a:r>
              <a:rPr lang="sv-SE" altLang="x-none" dirty="0" err="1">
                <a:latin typeface="Verdana" charset="0"/>
                <a:ea typeface="MS PGothic" charset="-128"/>
              </a:rPr>
              <a:t>work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experience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</a:p>
          <a:p>
            <a:pPr defTabSz="266700">
              <a:lnSpc>
                <a:spcPct val="130000"/>
              </a:lnSpc>
              <a:spcBef>
                <a:spcPts val="3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Student for a </a:t>
            </a:r>
            <a:r>
              <a:rPr lang="sv-SE" altLang="x-none" dirty="0" err="1">
                <a:latin typeface="Verdana" charset="0"/>
                <a:ea typeface="MS PGothic" charset="-128"/>
              </a:rPr>
              <a:t>day</a:t>
            </a:r>
            <a:r>
              <a:rPr lang="sv-SE" altLang="x-none" dirty="0">
                <a:latin typeface="Verdana" charset="0"/>
                <a:ea typeface="MS PGothic" charset="-128"/>
              </a:rPr>
              <a:t> – </a:t>
            </a:r>
            <a:r>
              <a:rPr lang="sv-SE" altLang="x-none" dirty="0" err="1">
                <a:latin typeface="Verdana" charset="0"/>
                <a:ea typeface="MS PGothic" charset="-128"/>
              </a:rPr>
              <a:t>high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school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513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F76F89-373D-D665-C432-02C676F6E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Strong research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EE865D-3DE3-3300-7E4C-A38667BEA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4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98C6A-D215-92AC-F3F2-43763D091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faculty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breath</a:t>
            </a:r>
            <a:r>
              <a:rPr lang="sv-SE" dirty="0"/>
              <a:t> and </a:t>
            </a:r>
            <a:r>
              <a:rPr lang="sv-SE" dirty="0" err="1"/>
              <a:t>excellence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34E03B-CD4E-B95F-C246-5B16676A9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7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2156C1-8740-416E-5407-D8ABE6BB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11400" y="-924449"/>
            <a:ext cx="10969200" cy="401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53891A6-B255-279E-DFAE-AB030A1B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716" y="775941"/>
            <a:ext cx="7517116" cy="403200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err="1">
                <a:latin typeface="+mj-lt"/>
              </a:rPr>
              <a:t>Our</a:t>
            </a:r>
            <a:r>
              <a:rPr lang="sv-SE" sz="1800" dirty="0">
                <a:latin typeface="+mj-lt"/>
              </a:rPr>
              <a:t> scientists </a:t>
            </a:r>
            <a:r>
              <a:rPr lang="sv-SE" sz="1800" dirty="0" err="1">
                <a:latin typeface="+mj-lt"/>
              </a:rPr>
              <a:t>work</a:t>
            </a:r>
            <a:r>
              <a:rPr lang="sv-SE" sz="1800" dirty="0">
                <a:latin typeface="+mj-lt"/>
              </a:rPr>
              <a:t> in </a:t>
            </a:r>
            <a:r>
              <a:rPr lang="sv-SE" sz="1800" b="1" dirty="0" err="1">
                <a:latin typeface="+mj-lt"/>
              </a:rPr>
              <a:t>wide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err="1">
                <a:latin typeface="+mj-lt"/>
              </a:rPr>
              <a:t>range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err="1">
                <a:latin typeface="+mj-lt"/>
              </a:rPr>
              <a:t>of</a:t>
            </a:r>
            <a:r>
              <a:rPr lang="sv-SE" sz="1800" b="1" dirty="0">
                <a:latin typeface="+mj-lt"/>
              </a:rPr>
              <a:t> areas</a:t>
            </a:r>
            <a:r>
              <a:rPr lang="sv-SE" sz="1800" dirty="0">
                <a:latin typeface="+mj-lt"/>
              </a:rPr>
              <a:t> from </a:t>
            </a:r>
            <a:r>
              <a:rPr lang="sv-SE" sz="1800" dirty="0" err="1">
                <a:latin typeface="+mj-lt"/>
              </a:rPr>
              <a:t>chemistry</a:t>
            </a:r>
            <a:r>
              <a:rPr lang="sv-SE" sz="1800" dirty="0">
                <a:latin typeface="+mj-lt"/>
              </a:rPr>
              <a:t>, </a:t>
            </a:r>
            <a:r>
              <a:rPr lang="sv-SE" sz="1800" dirty="0" err="1">
                <a:latin typeface="+mj-lt"/>
              </a:rPr>
              <a:t>biology</a:t>
            </a:r>
            <a:r>
              <a:rPr lang="sv-SE" sz="1800" dirty="0">
                <a:latin typeface="+mj-lt"/>
              </a:rPr>
              <a:t> and </a:t>
            </a:r>
            <a:r>
              <a:rPr lang="sv-SE" sz="1800" dirty="0" err="1">
                <a:latin typeface="+mj-lt"/>
              </a:rPr>
              <a:t>computing</a:t>
            </a:r>
            <a:r>
              <a:rPr lang="sv-SE" sz="1800" dirty="0">
                <a:latin typeface="+mj-lt"/>
              </a:rPr>
              <a:t> science to </a:t>
            </a:r>
            <a:r>
              <a:rPr lang="sv-SE" sz="1800" dirty="0" err="1">
                <a:latin typeface="+mj-lt"/>
              </a:rPr>
              <a:t>mathematics</a:t>
            </a:r>
            <a:r>
              <a:rPr lang="sv-SE" sz="1800" dirty="0">
                <a:latin typeface="+mj-lt"/>
              </a:rPr>
              <a:t>, </a:t>
            </a:r>
            <a:r>
              <a:rPr lang="sv-SE" sz="1800" dirty="0" err="1">
                <a:latin typeface="+mj-lt"/>
              </a:rPr>
              <a:t>physics</a:t>
            </a:r>
            <a:r>
              <a:rPr lang="sv-SE" sz="1800" dirty="0">
                <a:latin typeface="+mj-lt"/>
              </a:rPr>
              <a:t>, design and </a:t>
            </a:r>
            <a:r>
              <a:rPr lang="sv-SE" sz="1800" dirty="0" err="1">
                <a:latin typeface="+mj-lt"/>
              </a:rPr>
              <a:t>arcitecture</a:t>
            </a:r>
            <a:r>
              <a:rPr lang="sv-SE" sz="1800" dirty="0">
                <a:latin typeface="+mj-lt"/>
              </a:rPr>
              <a:t>. </a:t>
            </a:r>
            <a:r>
              <a:rPr lang="sv-SE" sz="1800" dirty="0" err="1">
                <a:latin typeface="+mj-lt"/>
              </a:rPr>
              <a:t>Their</a:t>
            </a:r>
            <a:r>
              <a:rPr lang="sv-SE" sz="1800" dirty="0">
                <a:latin typeface="+mj-lt"/>
              </a:rPr>
              <a:t> research spans </a:t>
            </a:r>
            <a:r>
              <a:rPr lang="sv-SE" sz="1800" b="1" dirty="0">
                <a:latin typeface="+mj-lt"/>
              </a:rPr>
              <a:t>from </a:t>
            </a:r>
            <a:r>
              <a:rPr lang="sv-SE" sz="1800" b="1" dirty="0" err="1">
                <a:latin typeface="+mj-lt"/>
              </a:rPr>
              <a:t>basic</a:t>
            </a:r>
            <a:r>
              <a:rPr lang="sv-SE" sz="1800" b="1" dirty="0">
                <a:latin typeface="+mj-lt"/>
              </a:rPr>
              <a:t> science to </a:t>
            </a:r>
            <a:r>
              <a:rPr lang="sv-SE" sz="1800" b="1" dirty="0" err="1">
                <a:latin typeface="+mj-lt"/>
              </a:rPr>
              <a:t>applied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err="1">
                <a:latin typeface="+mj-lt"/>
              </a:rPr>
              <a:t>sciences</a:t>
            </a:r>
            <a:r>
              <a:rPr lang="sv-SE" sz="1800" dirty="0">
                <a:latin typeface="+mj-lt"/>
              </a:rPr>
              <a:t>, from protein </a:t>
            </a:r>
            <a:r>
              <a:rPr lang="sv-SE" sz="1800" dirty="0" err="1">
                <a:latin typeface="+mj-lt"/>
              </a:rPr>
              <a:t>functions</a:t>
            </a:r>
            <a:r>
              <a:rPr lang="sv-SE" sz="1800" dirty="0">
                <a:latin typeface="+mj-lt"/>
              </a:rPr>
              <a:t> and </a:t>
            </a:r>
            <a:r>
              <a:rPr lang="sv-SE" sz="1800" b="1" dirty="0" err="1">
                <a:latin typeface="+mj-lt"/>
              </a:rPr>
              <a:t>artificial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err="1">
                <a:latin typeface="+mj-lt"/>
              </a:rPr>
              <a:t>intelligence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dirty="0">
                <a:latin typeface="+mj-lt"/>
              </a:rPr>
              <a:t>to </a:t>
            </a:r>
            <a:r>
              <a:rPr lang="sv-SE" sz="1800" b="1" dirty="0" err="1">
                <a:latin typeface="+mj-lt"/>
              </a:rPr>
              <a:t>climate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err="1">
                <a:latin typeface="+mj-lt"/>
              </a:rPr>
              <a:t>change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dirty="0">
                <a:latin typeface="+mj-lt"/>
              </a:rPr>
              <a:t>and solutions for a </a:t>
            </a:r>
            <a:r>
              <a:rPr lang="sv-SE" sz="1800" b="1" dirty="0" err="1">
                <a:latin typeface="+mj-lt"/>
              </a:rPr>
              <a:t>sustainable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err="1">
                <a:latin typeface="+mj-lt"/>
              </a:rPr>
              <a:t>society</a:t>
            </a:r>
            <a:r>
              <a:rPr lang="sv-SE" sz="18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01E34BD-2758-BF56-E0EA-EC53D6A99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461200C-A8D5-4AB8-F41C-03D6EECDD1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616" y="3182151"/>
            <a:ext cx="2761307" cy="184144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97B7CD7-F144-D589-DF63-E5AD9A025B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92" y="3182151"/>
            <a:ext cx="2762163" cy="184144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6F7F682-6FC6-C039-0F04-D72CA997D2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224" y="3182151"/>
            <a:ext cx="2768943" cy="18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29FD54C5-DD16-62CD-7313-CD52F4DCCA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CB470D8-0ACE-5D6C-E354-D888DA09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43" y="992070"/>
            <a:ext cx="4655904" cy="530452"/>
          </a:xfrm>
        </p:spPr>
        <p:txBody>
          <a:bodyPr/>
          <a:lstStyle/>
          <a:p>
            <a:r>
              <a:rPr lang="sv-SE" dirty="0"/>
              <a:t>Heavy </a:t>
            </a:r>
            <a:r>
              <a:rPr lang="sv-SE" dirty="0" err="1"/>
              <a:t>investments</a:t>
            </a:r>
            <a:r>
              <a:rPr lang="sv-SE" dirty="0"/>
              <a:t> in AI research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7E2D54-C3D0-B96B-A316-E80B369A2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198" y="1650124"/>
            <a:ext cx="4658187" cy="36853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Participates</a:t>
            </a:r>
            <a:r>
              <a:rPr lang="sv-SE" dirty="0">
                <a:latin typeface="+mj-lt"/>
              </a:rPr>
              <a:t> in Wallenberg AI, </a:t>
            </a:r>
            <a:r>
              <a:rPr lang="sv-SE" dirty="0" err="1">
                <a:latin typeface="+mj-lt"/>
              </a:rPr>
              <a:t>Autonomous</a:t>
            </a:r>
            <a:r>
              <a:rPr lang="sv-SE" dirty="0">
                <a:latin typeface="+mj-lt"/>
              </a:rPr>
              <a:t> Systems and Software </a:t>
            </a:r>
            <a:r>
              <a:rPr lang="sv-SE" dirty="0" err="1">
                <a:latin typeface="+mj-lt"/>
              </a:rPr>
              <a:t>Programme</a:t>
            </a:r>
            <a:r>
              <a:rPr lang="sv-SE" dirty="0">
                <a:latin typeface="+mj-lt"/>
              </a:rPr>
              <a:t> </a:t>
            </a:r>
            <a:r>
              <a:rPr lang="sv-SE" b="1" dirty="0">
                <a:latin typeface="+mj-lt"/>
              </a:rPr>
              <a:t>(WASP).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Host</a:t>
            </a:r>
            <a:r>
              <a:rPr lang="sv-SE" dirty="0">
                <a:latin typeface="+mj-lt"/>
              </a:rPr>
              <a:t> and </a:t>
            </a:r>
            <a:r>
              <a:rPr lang="sv-SE" dirty="0" err="1">
                <a:latin typeface="+mj-lt"/>
              </a:rPr>
              <a:t>coordinator</a:t>
            </a:r>
            <a:r>
              <a:rPr lang="sv-SE" dirty="0">
                <a:latin typeface="+mj-lt"/>
              </a:rPr>
              <a:t> for </a:t>
            </a:r>
            <a:r>
              <a:rPr lang="sv-SE" b="1" dirty="0">
                <a:latin typeface="+mj-lt"/>
              </a:rPr>
              <a:t>WASP-HS. </a:t>
            </a:r>
            <a:r>
              <a:rPr lang="sv-SE" dirty="0">
                <a:latin typeface="+mj-lt"/>
              </a:rPr>
              <a:t>(</a:t>
            </a:r>
            <a:r>
              <a:rPr lang="sv-SE" dirty="0" err="1">
                <a:latin typeface="+mj-lt"/>
              </a:rPr>
              <a:t>humanities</a:t>
            </a:r>
            <a:r>
              <a:rPr lang="sv-SE" dirty="0">
                <a:latin typeface="+mj-lt"/>
              </a:rPr>
              <a:t> &amp; </a:t>
            </a:r>
            <a:r>
              <a:rPr lang="sv-SE" dirty="0" err="1">
                <a:latin typeface="+mj-lt"/>
              </a:rPr>
              <a:t>society</a:t>
            </a:r>
            <a:r>
              <a:rPr lang="sv-SE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Umeå University </a:t>
            </a:r>
            <a:r>
              <a:rPr lang="sv-SE" dirty="0" err="1">
                <a:latin typeface="+mj-lt"/>
              </a:rPr>
              <a:t>allocates</a:t>
            </a:r>
            <a:r>
              <a:rPr lang="sv-SE" dirty="0">
                <a:latin typeface="+mj-lt"/>
              </a:rPr>
              <a:t> </a:t>
            </a:r>
            <a:r>
              <a:rPr lang="sv-SE" b="1" dirty="0">
                <a:latin typeface="+mj-lt"/>
              </a:rPr>
              <a:t>100 million SEK </a:t>
            </a:r>
            <a:r>
              <a:rPr lang="sv-SE" dirty="0">
                <a:latin typeface="+mj-lt"/>
              </a:rPr>
              <a:t>to AI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Participates</a:t>
            </a:r>
            <a:r>
              <a:rPr lang="sv-SE" dirty="0">
                <a:latin typeface="+mj-lt"/>
              </a:rPr>
              <a:t> in </a:t>
            </a:r>
            <a:r>
              <a:rPr lang="sv-SE" dirty="0" err="1">
                <a:latin typeface="+mj-lt"/>
              </a:rPr>
              <a:t>European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programmes</a:t>
            </a:r>
            <a:r>
              <a:rPr lang="sv-SE" dirty="0">
                <a:latin typeface="+mj-lt"/>
              </a:rPr>
              <a:t> in AI research.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645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8AED1F6-7435-C121-182A-FC65356F69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402BC3B-9111-1995-6D69-02DD6BA5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212" y="992070"/>
            <a:ext cx="4655904" cy="1383268"/>
          </a:xfrm>
        </p:spPr>
        <p:txBody>
          <a:bodyPr/>
          <a:lstStyle/>
          <a:p>
            <a:r>
              <a:rPr lang="sv-SE" dirty="0" err="1"/>
              <a:t>Strategic</a:t>
            </a:r>
            <a:r>
              <a:rPr lang="sv-SE" dirty="0"/>
              <a:t> </a:t>
            </a:r>
            <a:r>
              <a:rPr lang="sv-SE" dirty="0" err="1"/>
              <a:t>government</a:t>
            </a:r>
            <a:r>
              <a:rPr lang="sv-SE" dirty="0"/>
              <a:t> research </a:t>
            </a:r>
            <a:r>
              <a:rPr lang="sv-SE" dirty="0" err="1"/>
              <a:t>fields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3534FC-85E4-D56F-EE61-BB55E9569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367" y="2638096"/>
            <a:ext cx="4658187" cy="2697381"/>
          </a:xfrm>
        </p:spPr>
        <p:txBody>
          <a:bodyPr/>
          <a:lstStyle/>
          <a:p>
            <a:pPr marL="0">
              <a:buNone/>
            </a:pPr>
            <a:r>
              <a:rPr lang="sv-SE" altLang="x-none" dirty="0">
                <a:latin typeface="Verdana" charset="0"/>
                <a:ea typeface="MS PGothic" charset="-128"/>
              </a:rPr>
              <a:t>The </a:t>
            </a:r>
            <a:r>
              <a:rPr lang="sv-SE" altLang="x-none" dirty="0" err="1">
                <a:latin typeface="Verdana" charset="0"/>
                <a:ea typeface="MS PGothic" charset="-128"/>
              </a:rPr>
              <a:t>faculty</a:t>
            </a:r>
            <a:r>
              <a:rPr lang="sv-SE" altLang="x-none" dirty="0">
                <a:latin typeface="Verdana" charset="0"/>
                <a:ea typeface="MS PGothic" charset="-128"/>
              </a:rPr>
              <a:t> has the </a:t>
            </a:r>
            <a:r>
              <a:rPr lang="sv-SE" altLang="x-none" dirty="0" err="1">
                <a:latin typeface="Verdana" charset="0"/>
                <a:ea typeface="MS PGothic" charset="-128"/>
              </a:rPr>
              <a:t>main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responsibility</a:t>
            </a:r>
            <a:r>
              <a:rPr lang="sv-SE" altLang="x-none" dirty="0">
                <a:latin typeface="Verdana" charset="0"/>
                <a:ea typeface="MS PGothic" charset="-128"/>
              </a:rPr>
              <a:t> for </a:t>
            </a:r>
            <a:r>
              <a:rPr lang="sv-SE" altLang="x-none" dirty="0" err="1">
                <a:latin typeface="Verdana" charset="0"/>
                <a:ea typeface="MS PGothic" charset="-128"/>
              </a:rPr>
              <a:t>projects</a:t>
            </a:r>
            <a:r>
              <a:rPr lang="sv-SE" altLang="x-none" dirty="0">
                <a:latin typeface="Verdana" charset="0"/>
                <a:ea typeface="MS PGothic" charset="-128"/>
              </a:rPr>
              <a:t> in:</a:t>
            </a:r>
          </a:p>
          <a:p>
            <a:pPr marL="0"/>
            <a:r>
              <a:rPr lang="sv-SE" altLang="x-none" dirty="0">
                <a:latin typeface="Verdana" charset="0"/>
                <a:ea typeface="MS PGothic" charset="-128"/>
              </a:rPr>
              <a:t>Energy research</a:t>
            </a:r>
          </a:p>
          <a:p>
            <a:pPr marL="0"/>
            <a:r>
              <a:rPr lang="sv-SE" altLang="x-none" dirty="0">
                <a:latin typeface="Verdana" charset="0"/>
                <a:ea typeface="MS PGothic" charset="-128"/>
              </a:rPr>
              <a:t>Marine </a:t>
            </a:r>
            <a:r>
              <a:rPr lang="sv-SE" altLang="x-none" dirty="0" err="1">
                <a:latin typeface="Verdana" charset="0"/>
                <a:ea typeface="MS PGothic" charset="-128"/>
              </a:rPr>
              <a:t>environmental</a:t>
            </a:r>
            <a:r>
              <a:rPr lang="sv-SE" altLang="x-none" dirty="0">
                <a:latin typeface="Verdana" charset="0"/>
                <a:ea typeface="MS PGothic" charset="-128"/>
              </a:rPr>
              <a:t> research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409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0FD0C5A5-A98C-5061-304A-82F058F696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C5992DF-5A8F-7696-9CD1-31A2BD0C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43" y="872360"/>
            <a:ext cx="4655904" cy="504495"/>
          </a:xfrm>
        </p:spPr>
        <p:txBody>
          <a:bodyPr/>
          <a:lstStyle/>
          <a:p>
            <a:r>
              <a:rPr lang="sv-SE" dirty="0"/>
              <a:t>Bio4Energy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1AE171-D503-6918-B5CB-9E4F4A72C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198" y="1502979"/>
            <a:ext cx="4658187" cy="3832499"/>
          </a:xfrm>
        </p:spPr>
        <p:txBody>
          <a:bodyPr/>
          <a:lstStyle/>
          <a:p>
            <a:r>
              <a:rPr lang="sv-SE" altLang="x-none" dirty="0">
                <a:latin typeface="Verdana" charset="0"/>
                <a:ea typeface="MS PGothic" charset="-128"/>
              </a:rPr>
              <a:t>From </a:t>
            </a:r>
            <a:r>
              <a:rPr lang="sv-SE" altLang="x-none" dirty="0" err="1">
                <a:latin typeface="Verdana" charset="0"/>
                <a:ea typeface="MS PGothic" charset="-128"/>
              </a:rPr>
              <a:t>tree</a:t>
            </a:r>
            <a:r>
              <a:rPr lang="sv-SE" altLang="x-none" dirty="0">
                <a:latin typeface="Verdana" charset="0"/>
                <a:ea typeface="MS PGothic" charset="-128"/>
              </a:rPr>
              <a:t> to </a:t>
            </a:r>
            <a:r>
              <a:rPr lang="sv-SE" altLang="x-none" dirty="0" err="1">
                <a:latin typeface="Verdana" charset="0"/>
                <a:ea typeface="MS PGothic" charset="-128"/>
              </a:rPr>
              <a:t>advanced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products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br>
              <a:rPr lang="sv-SE" altLang="x-none" dirty="0">
                <a:latin typeface="Verdana" charset="0"/>
                <a:ea typeface="MS PGothic" charset="-128"/>
              </a:rPr>
            </a:br>
            <a:r>
              <a:rPr lang="sv-SE" altLang="x-none" dirty="0">
                <a:latin typeface="Verdana" charset="0"/>
                <a:ea typeface="MS PGothic" charset="-128"/>
              </a:rPr>
              <a:t>– the </a:t>
            </a:r>
            <a:r>
              <a:rPr lang="sv-SE" altLang="x-none" dirty="0" err="1">
                <a:latin typeface="Verdana" charset="0"/>
                <a:ea typeface="MS PGothic" charset="-128"/>
              </a:rPr>
              <a:t>whole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chain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r>
              <a:rPr lang="sv-SE" altLang="x-none" dirty="0">
                <a:latin typeface="Verdana" charset="0"/>
                <a:ea typeface="MS PGothic" charset="-128"/>
              </a:rPr>
              <a:t>Bio4Energy </a:t>
            </a:r>
            <a:r>
              <a:rPr lang="en-US" altLang="x-none" sz="20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aims to break the dependence on fossil fuels 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r>
              <a:rPr lang="sv-SE" altLang="x-none" dirty="0">
                <a:latin typeface="Verdana" charset="0"/>
                <a:ea typeface="MS PGothic" charset="-128"/>
              </a:rPr>
              <a:t>SLU, Umeå University and Luleå </a:t>
            </a:r>
            <a:r>
              <a:rPr lang="sv-SE" altLang="x-none" dirty="0" err="1">
                <a:latin typeface="Verdana" charset="0"/>
                <a:ea typeface="MS PGothic" charset="-128"/>
              </a:rPr>
              <a:t>technical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university</a:t>
            </a:r>
            <a:r>
              <a:rPr lang="sv-SE" altLang="x-none" dirty="0">
                <a:latin typeface="Verdana" charset="0"/>
                <a:ea typeface="MS PGothic" charset="-128"/>
              </a:rPr>
              <a:t> make </a:t>
            </a:r>
            <a:r>
              <a:rPr lang="sv-SE" altLang="x-none" dirty="0" err="1">
                <a:latin typeface="Verdana" charset="0"/>
                <a:ea typeface="MS PGothic" charset="-128"/>
              </a:rPr>
              <a:t>up</a:t>
            </a:r>
            <a:r>
              <a:rPr lang="sv-SE" altLang="x-none" dirty="0">
                <a:latin typeface="Verdana" charset="0"/>
                <a:ea typeface="MS PGothic" charset="-128"/>
              </a:rPr>
              <a:t> the </a:t>
            </a:r>
            <a:r>
              <a:rPr lang="sv-SE" altLang="x-none" dirty="0" err="1">
                <a:latin typeface="Verdana" charset="0"/>
                <a:ea typeface="MS PGothic" charset="-128"/>
              </a:rPr>
              <a:t>core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of</a:t>
            </a:r>
            <a:r>
              <a:rPr lang="sv-SE" altLang="x-none" dirty="0">
                <a:latin typeface="Verdana" charset="0"/>
                <a:ea typeface="MS PGothic" charset="-128"/>
              </a:rPr>
              <a:t> the </a:t>
            </a:r>
            <a:r>
              <a:rPr lang="sv-SE" altLang="x-none" dirty="0" err="1">
                <a:latin typeface="Verdana" charset="0"/>
                <a:ea typeface="MS PGothic" charset="-128"/>
              </a:rPr>
              <a:t>project</a:t>
            </a:r>
            <a:r>
              <a:rPr lang="sv-SE" altLang="x-none" dirty="0">
                <a:latin typeface="Verdana" charset="0"/>
                <a:ea typeface="MS PGothic" charset="-128"/>
              </a:rPr>
              <a:t>.</a:t>
            </a:r>
          </a:p>
          <a:p>
            <a:r>
              <a:rPr lang="sv-SE" altLang="x-none" dirty="0" err="1">
                <a:latin typeface="Verdana" charset="0"/>
                <a:ea typeface="MS PGothic" charset="-128"/>
              </a:rPr>
              <a:t>More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than</a:t>
            </a:r>
            <a:r>
              <a:rPr lang="sv-SE" altLang="x-none" dirty="0">
                <a:latin typeface="Verdana" charset="0"/>
                <a:ea typeface="MS PGothic" charset="-128"/>
              </a:rPr>
              <a:t> 20 </a:t>
            </a:r>
            <a:r>
              <a:rPr lang="sv-SE" altLang="x-none" dirty="0" err="1">
                <a:latin typeface="Verdana" charset="0"/>
                <a:ea typeface="MS PGothic" charset="-128"/>
              </a:rPr>
              <a:t>industrial</a:t>
            </a:r>
            <a:r>
              <a:rPr lang="sv-SE" altLang="x-none" dirty="0">
                <a:latin typeface="Verdana" charset="0"/>
                <a:ea typeface="MS PGothic" charset="-128"/>
              </a:rPr>
              <a:t> partners </a:t>
            </a:r>
            <a:r>
              <a:rPr lang="sv-SE" altLang="x-none" dirty="0" err="1">
                <a:latin typeface="Verdana" charset="0"/>
                <a:ea typeface="MS PGothic" charset="-128"/>
              </a:rPr>
              <a:t>participate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 marL="0" indent="0">
              <a:buNone/>
            </a:pPr>
            <a:r>
              <a:rPr lang="sv-SE" altLang="x-none" dirty="0">
                <a:latin typeface="Verdana" charset="0"/>
                <a:ea typeface="MS PGothic" charset="-128"/>
              </a:rPr>
              <a:t>    www.bio4energy.se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83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FBC841-BC43-D01A-CB12-E3EC223C3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faculty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C3589D-2667-E840-FEE1-72AA477E4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10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DCF4BF0-E170-F689-6011-438367B986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8EB5B5E-1B06-298F-ABE6-27415667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43" y="763675"/>
            <a:ext cx="4655904" cy="758847"/>
          </a:xfrm>
        </p:spPr>
        <p:txBody>
          <a:bodyPr/>
          <a:lstStyle/>
          <a:p>
            <a:r>
              <a:rPr lang="sv-SE" dirty="0" err="1"/>
              <a:t>Departments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407153-0CE0-5029-CB34-E5FC6A523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198" y="1748413"/>
            <a:ext cx="4658187" cy="3587065"/>
          </a:xfrm>
        </p:spPr>
        <p:txBody>
          <a:bodyPr/>
          <a:lstStyle/>
          <a:p>
            <a:pPr>
              <a:lnSpc>
                <a:spcPts val="1520"/>
              </a:lnSpc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Applied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physics</a:t>
            </a:r>
            <a:r>
              <a:rPr lang="sv-SE" altLang="x-none" sz="1600" dirty="0">
                <a:latin typeface="Verdana" charset="0"/>
                <a:ea typeface="MS PGothic" charset="-128"/>
              </a:rPr>
              <a:t> and Electronics</a:t>
            </a:r>
          </a:p>
          <a:p>
            <a:pPr>
              <a:lnSpc>
                <a:spcPts val="1520"/>
              </a:lnSpc>
            </a:pPr>
            <a:r>
              <a:rPr lang="sv-SE" altLang="x-none" sz="1600" dirty="0">
                <a:latin typeface="Verdana" charset="0"/>
                <a:ea typeface="MS PGothic" charset="-128"/>
              </a:rPr>
              <a:t>Chemistry</a:t>
            </a:r>
          </a:p>
          <a:p>
            <a:pPr>
              <a:lnSpc>
                <a:spcPts val="1520"/>
              </a:lnSpc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Computing</a:t>
            </a:r>
            <a:r>
              <a:rPr lang="sv-SE" altLang="x-none" sz="1600" dirty="0">
                <a:latin typeface="Verdana" charset="0"/>
                <a:ea typeface="MS PGothic" charset="-128"/>
              </a:rPr>
              <a:t> Science</a:t>
            </a:r>
          </a:p>
          <a:p>
            <a:pPr>
              <a:lnSpc>
                <a:spcPts val="1520"/>
              </a:lnSpc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Ecology</a:t>
            </a:r>
            <a:r>
              <a:rPr lang="sv-SE" altLang="x-none" sz="1600" dirty="0">
                <a:latin typeface="Verdana" charset="0"/>
                <a:ea typeface="MS PGothic" charset="-128"/>
              </a:rPr>
              <a:t> and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Environmental</a:t>
            </a:r>
            <a:r>
              <a:rPr lang="sv-SE" altLang="x-none" sz="1600" dirty="0">
                <a:latin typeface="Verdana" charset="0"/>
                <a:ea typeface="MS PGothic" charset="-128"/>
              </a:rPr>
              <a:t> Science</a:t>
            </a:r>
          </a:p>
          <a:p>
            <a:pPr>
              <a:lnSpc>
                <a:spcPts val="1520"/>
              </a:lnSpc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Mathematics</a:t>
            </a:r>
            <a:r>
              <a:rPr lang="sv-SE" altLang="x-none" sz="1600" dirty="0">
                <a:latin typeface="Verdana" charset="0"/>
                <a:ea typeface="MS PGothic" charset="-128"/>
              </a:rPr>
              <a:t> and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Mathematical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Statistics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lnSpc>
                <a:spcPts val="1520"/>
              </a:lnSpc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Molecular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Biology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lnSpc>
                <a:spcPts val="1520"/>
              </a:lnSpc>
            </a:pPr>
            <a:r>
              <a:rPr lang="sv-SE" altLang="x-none" sz="1600" dirty="0" err="1">
                <a:latin typeface="Verdana" charset="0"/>
                <a:ea typeface="MS PGothic" charset="-128"/>
              </a:rPr>
              <a:t>Physics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lnSpc>
                <a:spcPts val="1520"/>
              </a:lnSpc>
            </a:pPr>
            <a:r>
              <a:rPr lang="sv-SE" altLang="x-none" sz="1600" dirty="0">
                <a:latin typeface="Verdana" charset="0"/>
                <a:ea typeface="MS PGothic" charset="-128"/>
              </a:rPr>
              <a:t>Plant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Physiology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lnSpc>
                <a:spcPts val="1520"/>
              </a:lnSpc>
            </a:pPr>
            <a:r>
              <a:rPr lang="sv-SE" altLang="x-none" sz="1600" dirty="0">
                <a:latin typeface="Verdana" charset="0"/>
                <a:ea typeface="MS PGothic" charset="-128"/>
              </a:rPr>
              <a:t>Science and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Mathematics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Education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pPr>
              <a:lnSpc>
                <a:spcPts val="1520"/>
              </a:lnSpc>
            </a:pPr>
            <a:r>
              <a:rPr lang="sv-SE" altLang="x-none" sz="1600" dirty="0">
                <a:latin typeface="Verdana" charset="0"/>
                <a:ea typeface="MS PGothic" charset="-128"/>
              </a:rPr>
              <a:t>Umeå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Institute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of</a:t>
            </a:r>
            <a:r>
              <a:rPr lang="sv-SE" altLang="x-none" sz="1600" dirty="0">
                <a:latin typeface="Verdana" charset="0"/>
                <a:ea typeface="MS PGothic" charset="-128"/>
              </a:rPr>
              <a:t> Design</a:t>
            </a:r>
          </a:p>
          <a:p>
            <a:pPr>
              <a:lnSpc>
                <a:spcPts val="1520"/>
              </a:lnSpc>
            </a:pPr>
            <a:r>
              <a:rPr lang="sv-SE" altLang="x-none" sz="1600" dirty="0">
                <a:latin typeface="Verdana" charset="0"/>
                <a:ea typeface="MS PGothic" charset="-128"/>
              </a:rPr>
              <a:t>Umeå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School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of</a:t>
            </a:r>
            <a:r>
              <a:rPr lang="sv-SE" altLang="x-none" sz="1600" dirty="0">
                <a:latin typeface="Verdana" charset="0"/>
                <a:ea typeface="MS PGothic" charset="-128"/>
              </a:rPr>
              <a:t> </a:t>
            </a:r>
            <a:r>
              <a:rPr lang="sv-SE" altLang="x-none" sz="1600" dirty="0" err="1">
                <a:latin typeface="Verdana" charset="0"/>
                <a:ea typeface="MS PGothic" charset="-128"/>
              </a:rPr>
              <a:t>Architecture</a:t>
            </a:r>
            <a:endParaRPr lang="sv-SE" altLang="x-none" sz="1600" dirty="0">
              <a:latin typeface="Verdana" charset="0"/>
              <a:ea typeface="MS PGothic" charset="-128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710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3C2C772-8155-9D87-096A-8E10D4AFC6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F861EE2-4006-C520-CA42-C1256C22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212" y="824956"/>
            <a:ext cx="4655904" cy="953602"/>
          </a:xfrm>
        </p:spPr>
        <p:txBody>
          <a:bodyPr/>
          <a:lstStyle/>
          <a:p>
            <a:r>
              <a:rPr lang="sv-SE" dirty="0"/>
              <a:t>Research </a:t>
            </a:r>
            <a:r>
              <a:rPr lang="sv-SE" dirty="0" err="1"/>
              <a:t>centres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BABC5C-6358-FFC6-CEA5-346C901E9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367" y="1969477"/>
            <a:ext cx="4658187" cy="3366001"/>
          </a:xfrm>
        </p:spPr>
        <p:txBody>
          <a:bodyPr/>
          <a:lstStyle/>
          <a:p>
            <a:r>
              <a:rPr lang="en-US" altLang="x-none" sz="14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Centre for Biomedical Engineering and Physics  (</a:t>
            </a:r>
            <a:r>
              <a:rPr lang="en-US" altLang="x-none" sz="1400" b="1" dirty="0">
                <a:solidFill>
                  <a:srgbClr val="000000"/>
                </a:solidFill>
                <a:latin typeface="Verdana" charset="0"/>
                <a:ea typeface="MS PGothic" charset="-128"/>
              </a:rPr>
              <a:t>CMTF)</a:t>
            </a:r>
            <a:endParaRPr lang="en-US" altLang="x-none" sz="1400" dirty="0">
              <a:solidFill>
                <a:srgbClr val="000000"/>
              </a:solidFill>
              <a:latin typeface="Verdana" charset="0"/>
              <a:ea typeface="MS PGothic" charset="-128"/>
            </a:endParaRPr>
          </a:p>
          <a:p>
            <a:r>
              <a:rPr lang="en-US" altLang="x-none" sz="14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Centre for Sustainable Cement and Quicklime Production </a:t>
            </a:r>
            <a:r>
              <a:rPr lang="en-US" altLang="x-none" sz="1400">
                <a:solidFill>
                  <a:srgbClr val="000000"/>
                </a:solidFill>
                <a:latin typeface="Verdana" charset="0"/>
                <a:ea typeface="MS PGothic" charset="-128"/>
              </a:rPr>
              <a:t>(</a:t>
            </a:r>
            <a:r>
              <a:rPr lang="en-US" altLang="x-none" sz="1400" b="1">
                <a:solidFill>
                  <a:srgbClr val="000000"/>
                </a:solidFill>
                <a:latin typeface="Verdana" charset="0"/>
                <a:ea typeface="MS PGothic" charset="-128"/>
              </a:rPr>
              <a:t>CBK</a:t>
            </a:r>
            <a:r>
              <a:rPr lang="en-US" altLang="x-none" sz="1400" b="1" dirty="0">
                <a:solidFill>
                  <a:srgbClr val="000000"/>
                </a:solidFill>
                <a:latin typeface="Verdana" charset="0"/>
                <a:ea typeface="MS PGothic" charset="-128"/>
              </a:rPr>
              <a:t>)</a:t>
            </a:r>
            <a:endParaRPr lang="en-US" altLang="x-none" sz="1400" dirty="0">
              <a:solidFill>
                <a:srgbClr val="000000"/>
              </a:solidFill>
              <a:latin typeface="Verdana" charset="0"/>
              <a:ea typeface="MS PGothic" charset="-128"/>
            </a:endParaRPr>
          </a:p>
          <a:p>
            <a:r>
              <a:rPr lang="en-US" altLang="x-none" sz="14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High Performance Computing Centre North (</a:t>
            </a:r>
            <a:r>
              <a:rPr lang="en-US" altLang="x-none" sz="1400" b="1" dirty="0">
                <a:solidFill>
                  <a:srgbClr val="000000"/>
                </a:solidFill>
                <a:latin typeface="Verdana" charset="0"/>
                <a:ea typeface="MS PGothic" charset="-128"/>
              </a:rPr>
              <a:t>HPC2N)</a:t>
            </a:r>
          </a:p>
          <a:p>
            <a:r>
              <a:rPr lang="en-US" altLang="x-none" sz="1400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Umeå</a:t>
            </a:r>
            <a:r>
              <a:rPr lang="en-US" altLang="x-none" sz="14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Marine Sciences Centre (</a:t>
            </a:r>
            <a:r>
              <a:rPr lang="en-US" altLang="x-none" sz="1400" b="1" dirty="0">
                <a:solidFill>
                  <a:srgbClr val="000000"/>
                </a:solidFill>
                <a:latin typeface="Verdana" charset="0"/>
                <a:ea typeface="MS PGothic" charset="-128"/>
              </a:rPr>
              <a:t>UMF)</a:t>
            </a:r>
            <a:endParaRPr lang="en-US" altLang="x-none" sz="1400" dirty="0">
              <a:solidFill>
                <a:srgbClr val="000000"/>
              </a:solidFill>
              <a:latin typeface="Verdana" charset="0"/>
              <a:ea typeface="MS PGothic" charset="-128"/>
            </a:endParaRPr>
          </a:p>
          <a:p>
            <a:r>
              <a:rPr lang="en-US" altLang="x-none" sz="1400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Umeå</a:t>
            </a:r>
            <a:r>
              <a:rPr lang="en-US" altLang="x-none" sz="14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Mathematics Education Research Centre (</a:t>
            </a:r>
            <a:r>
              <a:rPr lang="en-US" altLang="x-none" sz="1400" b="1" dirty="0">
                <a:solidFill>
                  <a:srgbClr val="000000"/>
                </a:solidFill>
                <a:latin typeface="Verdana" charset="0"/>
                <a:ea typeface="MS PGothic" charset="-128"/>
              </a:rPr>
              <a:t>UFM)</a:t>
            </a:r>
            <a:endParaRPr lang="en-US" altLang="x-none" sz="1400" dirty="0">
              <a:solidFill>
                <a:srgbClr val="000000"/>
              </a:solidFill>
              <a:latin typeface="Verdana" charset="0"/>
              <a:ea typeface="MS PGothic" charset="-128"/>
            </a:endParaRPr>
          </a:p>
          <a:p>
            <a:r>
              <a:rPr lang="en-US" altLang="x-none" sz="1400" dirty="0" err="1">
                <a:solidFill>
                  <a:srgbClr val="000000"/>
                </a:solidFill>
                <a:latin typeface="Verdana" charset="0"/>
                <a:ea typeface="MS PGothic" charset="-128"/>
              </a:rPr>
              <a:t>Umeå</a:t>
            </a:r>
            <a:r>
              <a:rPr lang="en-US" altLang="x-none" sz="1400" dirty="0">
                <a:solidFill>
                  <a:srgbClr val="000000"/>
                </a:solidFill>
                <a:latin typeface="Verdana" charset="0"/>
                <a:ea typeface="MS PGothic" charset="-128"/>
              </a:rPr>
              <a:t> Plant Science Centre (</a:t>
            </a:r>
            <a:r>
              <a:rPr lang="en-US" altLang="x-none" sz="1400" b="1" dirty="0">
                <a:solidFill>
                  <a:srgbClr val="000000"/>
                </a:solidFill>
                <a:latin typeface="Verdana" charset="0"/>
                <a:ea typeface="MS PGothic" charset="-128"/>
              </a:rPr>
              <a:t>UPSC)</a:t>
            </a:r>
            <a:endParaRPr lang="en-US" altLang="x-none" sz="1400" dirty="0">
              <a:solidFill>
                <a:srgbClr val="000000"/>
              </a:solidFill>
              <a:latin typeface="Verdana" charset="0"/>
              <a:ea typeface="MS PGothic" charset="-128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35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91A147-F80E-496C-EB94-DD492B159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Thanks</a:t>
            </a:r>
            <a:r>
              <a:rPr lang="sv-SE" dirty="0"/>
              <a:t> for </a:t>
            </a:r>
            <a:r>
              <a:rPr lang="sv-SE" dirty="0" err="1"/>
              <a:t>listening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777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90DE115D-DBA1-702D-D97E-A2F61808F3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F4285A-FC49-1D65-3F8A-A3F4E665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faculty</a:t>
            </a:r>
            <a:r>
              <a:rPr lang="sv-SE" dirty="0"/>
              <a:t> in </a:t>
            </a:r>
            <a:r>
              <a:rPr lang="sv-SE" dirty="0" err="1"/>
              <a:t>numbers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AF64F0-C8B4-8572-85B0-16BF2AB204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altLang="x-none" dirty="0">
                <a:latin typeface="Verdana" charset="0"/>
                <a:ea typeface="MS PGothic" charset="-128"/>
              </a:rPr>
              <a:t>3 100 students </a:t>
            </a:r>
          </a:p>
          <a:p>
            <a:r>
              <a:rPr lang="sv-SE" altLang="x-none" dirty="0">
                <a:latin typeface="Verdana" charset="0"/>
                <a:ea typeface="MS PGothic" charset="-128"/>
              </a:rPr>
              <a:t>273 </a:t>
            </a:r>
            <a:r>
              <a:rPr lang="sv-SE" altLang="x-none" dirty="0" err="1">
                <a:latin typeface="Verdana" charset="0"/>
                <a:ea typeface="MS PGothic" charset="-128"/>
              </a:rPr>
              <a:t>doctoral</a:t>
            </a:r>
            <a:r>
              <a:rPr lang="sv-SE" altLang="x-none" dirty="0">
                <a:latin typeface="Verdana" charset="0"/>
                <a:ea typeface="MS PGothic" charset="-128"/>
              </a:rPr>
              <a:t> students</a:t>
            </a:r>
          </a:p>
          <a:p>
            <a:r>
              <a:rPr lang="sv-SE" altLang="x-none" dirty="0">
                <a:latin typeface="Verdana" charset="0"/>
                <a:ea typeface="MS PGothic" charset="-128"/>
              </a:rPr>
              <a:t>1 100 </a:t>
            </a:r>
            <a:r>
              <a:rPr lang="sv-SE" altLang="x-none" dirty="0" err="1">
                <a:latin typeface="Verdana" charset="0"/>
                <a:ea typeface="MS PGothic" charset="-128"/>
              </a:rPr>
              <a:t>staff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</a:p>
          <a:p>
            <a:r>
              <a:rPr lang="sv-SE" altLang="x-none" dirty="0">
                <a:latin typeface="Verdana" charset="0"/>
                <a:ea typeface="MS PGothic" charset="-128"/>
              </a:rPr>
              <a:t>11 </a:t>
            </a:r>
            <a:r>
              <a:rPr lang="sv-SE" altLang="x-none" dirty="0" err="1">
                <a:latin typeface="Verdana" charset="0"/>
                <a:ea typeface="MS PGothic" charset="-128"/>
              </a:rPr>
              <a:t>departments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010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24554B5-06B4-4E69-7694-C12A8050E0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848206-09D7-5C15-0A4A-576162874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198" y="844063"/>
            <a:ext cx="4658187" cy="4491416"/>
          </a:xfrm>
        </p:spPr>
        <p:txBody>
          <a:bodyPr/>
          <a:lstStyle/>
          <a:p>
            <a:r>
              <a:rPr lang="sv-SE" altLang="x-none" sz="2000" dirty="0" err="1">
                <a:latin typeface="Verdana" charset="0"/>
                <a:ea typeface="MS PGothic" charset="-128"/>
              </a:rPr>
              <a:t>Architecture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Biology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r>
              <a:rPr lang="sv-SE" altLang="x-none" sz="2000" dirty="0">
                <a:latin typeface="Verdana" charset="0"/>
                <a:ea typeface="MS PGothic" charset="-128"/>
              </a:rPr>
              <a:t>Chemistry</a:t>
            </a: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Computing</a:t>
            </a:r>
            <a:r>
              <a:rPr lang="sv-SE" altLang="x-none" sz="2000" dirty="0">
                <a:latin typeface="Verdana" charset="0"/>
                <a:ea typeface="MS PGothic" charset="-128"/>
              </a:rPr>
              <a:t> science</a:t>
            </a:r>
          </a:p>
          <a:p>
            <a:r>
              <a:rPr lang="sv-SE" altLang="x-none" sz="2000" dirty="0">
                <a:latin typeface="Verdana" charset="0"/>
                <a:ea typeface="MS PGothic" charset="-128"/>
              </a:rPr>
              <a:t>Design</a:t>
            </a: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Mathematics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Molecular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Biology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Physics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Teacher</a:t>
            </a:r>
            <a:r>
              <a:rPr lang="sv-SE" altLang="x-none" sz="2000" dirty="0">
                <a:latin typeface="Verdana" charset="0"/>
                <a:ea typeface="MS PGothic" charset="-128"/>
              </a:rPr>
              <a:t> 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training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r>
              <a:rPr lang="sv-SE" altLang="x-none" sz="2000" dirty="0" err="1">
                <a:latin typeface="Verdana" charset="0"/>
                <a:ea typeface="MS PGothic" charset="-128"/>
              </a:rPr>
              <a:t>Technology</a:t>
            </a:r>
            <a:r>
              <a:rPr lang="sv-SE" altLang="x-none" sz="2000" dirty="0">
                <a:latin typeface="Verdana" charset="0"/>
                <a:ea typeface="MS PGothic" charset="-128"/>
              </a:rPr>
              <a:t>/</a:t>
            </a:r>
            <a:r>
              <a:rPr lang="sv-SE" altLang="x-none" sz="2000" dirty="0" err="1">
                <a:latin typeface="Verdana" charset="0"/>
                <a:ea typeface="MS PGothic" charset="-128"/>
              </a:rPr>
              <a:t>engineering</a:t>
            </a:r>
            <a:endParaRPr lang="sv-SE" altLang="x-none" sz="2000" dirty="0">
              <a:latin typeface="Verdana" charset="0"/>
              <a:ea typeface="MS PGothic" charset="-128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15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DC070-81CF-AFF6-C01F-DDE1A9570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wide</a:t>
            </a:r>
            <a:r>
              <a:rPr lang="sv-SE" dirty="0"/>
              <a:t> </a:t>
            </a:r>
            <a:r>
              <a:rPr lang="sv-SE" dirty="0" err="1"/>
              <a:t>range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programmes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C6B0AE-D73E-1500-5E0E-8E50BF141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6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F1DC675C-0CCE-1564-A825-8D46E4CE71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776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6A50457-175A-4163-36A9-B33FF137A4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B84C14F-C50D-B2CB-8FC1-932237DD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212" y="819806"/>
            <a:ext cx="4655904" cy="1114097"/>
          </a:xfrm>
        </p:spPr>
        <p:txBody>
          <a:bodyPr/>
          <a:lstStyle/>
          <a:p>
            <a:r>
              <a:rPr lang="sv-SE" sz="2800" dirty="0" err="1"/>
              <a:t>Engineering</a:t>
            </a:r>
            <a:r>
              <a:rPr lang="sv-SE" sz="2800" dirty="0"/>
              <a:t> </a:t>
            </a:r>
            <a:r>
              <a:rPr lang="sv-SE" sz="2800" dirty="0" err="1"/>
              <a:t>programmes</a:t>
            </a:r>
            <a:r>
              <a:rPr lang="sv-SE" sz="2800" dirty="0"/>
              <a:t> </a:t>
            </a:r>
            <a:br>
              <a:rPr lang="sv-SE" sz="2800" dirty="0"/>
            </a:br>
            <a:r>
              <a:rPr lang="sv-SE" sz="2800" dirty="0"/>
              <a:t>(5 </a:t>
            </a:r>
            <a:r>
              <a:rPr lang="sv-SE" sz="2800" dirty="0" err="1"/>
              <a:t>years</a:t>
            </a:r>
            <a:r>
              <a:rPr lang="sv-SE" sz="2800" dirty="0"/>
              <a:t>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1D64BC-27BA-9CAE-FE8F-0DD84F68F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367" y="2123090"/>
            <a:ext cx="4658187" cy="3212388"/>
          </a:xfrm>
        </p:spPr>
        <p:txBody>
          <a:bodyPr/>
          <a:lstStyle/>
          <a:p>
            <a:r>
              <a:rPr lang="sv-SE" sz="1600" dirty="0" err="1"/>
              <a:t>Computing</a:t>
            </a:r>
            <a:r>
              <a:rPr lang="sv-SE" sz="1600" dirty="0"/>
              <a:t> Science and </a:t>
            </a:r>
            <a:r>
              <a:rPr lang="sv-SE" sz="1600" dirty="0" err="1"/>
              <a:t>Engineering</a:t>
            </a:r>
            <a:endParaRPr lang="sv-SE" sz="1600" dirty="0"/>
          </a:p>
          <a:p>
            <a:r>
              <a:rPr lang="sv-SE" sz="1600" dirty="0" err="1"/>
              <a:t>Engineering</a:t>
            </a:r>
            <a:r>
              <a:rPr lang="sv-SE" sz="1600" dirty="0"/>
              <a:t> </a:t>
            </a:r>
            <a:r>
              <a:rPr lang="sv-SE" sz="1600" dirty="0" err="1"/>
              <a:t>Biotechnology</a:t>
            </a:r>
            <a:endParaRPr lang="sv-SE" sz="1600" dirty="0"/>
          </a:p>
          <a:p>
            <a:r>
              <a:rPr lang="sv-SE" sz="1600" dirty="0" err="1"/>
              <a:t>Engineering</a:t>
            </a:r>
            <a:r>
              <a:rPr lang="sv-SE" sz="1600" dirty="0"/>
              <a:t> Chemistry</a:t>
            </a:r>
          </a:p>
          <a:p>
            <a:r>
              <a:rPr lang="sv-SE" sz="1600" dirty="0"/>
              <a:t>Energy </a:t>
            </a:r>
            <a:r>
              <a:rPr lang="sv-SE" sz="1600" dirty="0" err="1"/>
              <a:t>Engineering</a:t>
            </a:r>
            <a:endParaRPr lang="sv-SE" sz="1600" dirty="0"/>
          </a:p>
          <a:p>
            <a:r>
              <a:rPr lang="sv-SE" sz="1600" dirty="0" err="1"/>
              <a:t>Engineering</a:t>
            </a:r>
            <a:r>
              <a:rPr lang="sv-SE" sz="1600" dirty="0"/>
              <a:t> </a:t>
            </a:r>
            <a:r>
              <a:rPr lang="sv-SE" sz="1600" dirty="0" err="1"/>
              <a:t>Physics</a:t>
            </a:r>
            <a:endParaRPr lang="sv-SE" sz="1600" dirty="0"/>
          </a:p>
          <a:p>
            <a:r>
              <a:rPr lang="sv-SE" sz="1600" dirty="0"/>
              <a:t>Industrial </a:t>
            </a:r>
            <a:r>
              <a:rPr lang="sv-SE" sz="1600" dirty="0" err="1"/>
              <a:t>engineering</a:t>
            </a:r>
            <a:r>
              <a:rPr lang="sv-SE" sz="1600" dirty="0"/>
              <a:t> and management</a:t>
            </a:r>
          </a:p>
          <a:p>
            <a:r>
              <a:rPr lang="sv-SE" sz="1600" dirty="0" err="1"/>
              <a:t>Interaction</a:t>
            </a:r>
            <a:r>
              <a:rPr lang="sv-SE" sz="1600" dirty="0"/>
              <a:t> and design</a:t>
            </a:r>
          </a:p>
          <a:p>
            <a:pPr marL="0" indent="0">
              <a:buNone/>
            </a:pPr>
            <a:r>
              <a:rPr lang="sv-SE" sz="1600" dirty="0"/>
              <a:t>+ Common </a:t>
            </a:r>
            <a:r>
              <a:rPr lang="sv-SE" sz="1600" dirty="0" err="1"/>
              <a:t>Entry</a:t>
            </a:r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45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970F6E0-5FB1-DD60-4CAD-83A5B12ABD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02516B-FEDC-A00A-2E20-A7DCEA6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Engineering</a:t>
            </a:r>
            <a:r>
              <a:rPr lang="sv-SE" dirty="0"/>
              <a:t> </a:t>
            </a:r>
            <a:r>
              <a:rPr lang="sv-SE" dirty="0" err="1"/>
              <a:t>programmes</a:t>
            </a:r>
            <a:r>
              <a:rPr lang="sv-SE" dirty="0"/>
              <a:t> (3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783971-E114-1487-108E-593D2A5F54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altLang="x-none" dirty="0">
                <a:latin typeface="Verdana" charset="0"/>
                <a:ea typeface="MS PGothic" charset="-128"/>
              </a:rPr>
              <a:t>Civil </a:t>
            </a:r>
            <a:r>
              <a:rPr lang="sv-SE" altLang="x-none" dirty="0" err="1">
                <a:latin typeface="Verdana" charset="0"/>
                <a:ea typeface="MS PGothic" charset="-128"/>
              </a:rPr>
              <a:t>Engineering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r>
              <a:rPr lang="sv-SE" altLang="x-none" dirty="0">
                <a:latin typeface="Verdana" charset="0"/>
                <a:ea typeface="MS PGothic" charset="-128"/>
              </a:rPr>
              <a:t>Computer and </a:t>
            </a:r>
            <a:r>
              <a:rPr lang="sv-SE" altLang="x-none" dirty="0" err="1">
                <a:latin typeface="Verdana" charset="0"/>
                <a:ea typeface="MS PGothic" charset="-128"/>
              </a:rPr>
              <a:t>Electrical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br>
              <a:rPr lang="sv-SE" altLang="x-none" dirty="0">
                <a:latin typeface="Verdana" charset="0"/>
                <a:ea typeface="MS PGothic" charset="-128"/>
              </a:rPr>
            </a:br>
            <a:r>
              <a:rPr lang="sv-SE" altLang="x-none" dirty="0" err="1">
                <a:latin typeface="Verdana" charset="0"/>
                <a:ea typeface="MS PGothic" charset="-128"/>
              </a:rPr>
              <a:t>Engineering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r>
              <a:rPr lang="sv-SE" altLang="x-none" dirty="0" err="1">
                <a:latin typeface="Verdana" charset="0"/>
                <a:ea typeface="MS PGothic" charset="-128"/>
              </a:rPr>
              <a:t>Electrical</a:t>
            </a:r>
            <a:r>
              <a:rPr lang="sv-SE" altLang="x-none" dirty="0">
                <a:latin typeface="Verdana" charset="0"/>
                <a:ea typeface="MS PGothic" charset="-128"/>
              </a:rPr>
              <a:t> Power </a:t>
            </a:r>
            <a:r>
              <a:rPr lang="sv-SE" altLang="x-none" dirty="0" err="1">
                <a:latin typeface="Verdana" charset="0"/>
                <a:ea typeface="MS PGothic" charset="-128"/>
              </a:rPr>
              <a:t>Engineering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br>
              <a:rPr lang="sv-SE" altLang="x-none" dirty="0">
                <a:latin typeface="Verdana" charset="0"/>
                <a:ea typeface="MS PGothic" charset="-128"/>
              </a:rPr>
            </a:br>
            <a:r>
              <a:rPr lang="sv-SE" altLang="x-none" dirty="0">
                <a:solidFill>
                  <a:srgbClr val="FF0000"/>
                </a:solidFill>
                <a:latin typeface="Verdana" charset="0"/>
                <a:ea typeface="MS PGothic" charset="-128"/>
              </a:rPr>
              <a:t>- online</a:t>
            </a:r>
          </a:p>
          <a:p>
            <a:r>
              <a:rPr lang="sv-SE" altLang="x-none" dirty="0">
                <a:latin typeface="Verdana" charset="0"/>
                <a:ea typeface="MS PGothic" charset="-128"/>
              </a:rPr>
              <a:t>Energy </a:t>
            </a:r>
            <a:r>
              <a:rPr lang="sv-SE" altLang="x-none" dirty="0" err="1">
                <a:latin typeface="Verdana" charset="0"/>
                <a:ea typeface="MS PGothic" charset="-128"/>
              </a:rPr>
              <a:t>Engineering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</a:p>
          <a:p>
            <a:r>
              <a:rPr lang="sv-SE" altLang="x-none" dirty="0" err="1">
                <a:latin typeface="Verdana" charset="0"/>
                <a:ea typeface="MS PGothic" charset="-128"/>
              </a:rPr>
              <a:t>Mechanical</a:t>
            </a:r>
            <a:r>
              <a:rPr lang="sv-SE" altLang="x-none" dirty="0">
                <a:latin typeface="Verdana" charset="0"/>
                <a:ea typeface="MS PGothic" charset="-128"/>
              </a:rPr>
              <a:t> </a:t>
            </a:r>
            <a:r>
              <a:rPr lang="sv-SE" altLang="x-none" dirty="0" err="1">
                <a:latin typeface="Verdana" charset="0"/>
                <a:ea typeface="MS PGothic" charset="-128"/>
              </a:rPr>
              <a:t>Engineering</a:t>
            </a:r>
            <a:endParaRPr lang="sv-SE" altLang="x-none" dirty="0">
              <a:latin typeface="Verdan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62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D10C6C4-EE07-0C54-5216-A533A65CC5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49D2655-B2A9-40FB-AC88-4901C5A8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212" y="992070"/>
            <a:ext cx="4655904" cy="1393778"/>
          </a:xfrm>
        </p:spPr>
        <p:txBody>
          <a:bodyPr/>
          <a:lstStyle/>
          <a:p>
            <a:r>
              <a:rPr lang="sv-SE" dirty="0" err="1"/>
              <a:t>Bachelor’s</a:t>
            </a:r>
            <a:r>
              <a:rPr lang="sv-SE" dirty="0"/>
              <a:t> </a:t>
            </a:r>
            <a:r>
              <a:rPr lang="sv-SE" dirty="0" err="1"/>
              <a:t>programmes</a:t>
            </a:r>
            <a:br>
              <a:rPr lang="sv-SE" dirty="0"/>
            </a:br>
            <a:r>
              <a:rPr lang="sv-SE" dirty="0"/>
              <a:t>(3 </a:t>
            </a:r>
            <a:r>
              <a:rPr lang="sv-SE" dirty="0" err="1"/>
              <a:t>years</a:t>
            </a:r>
            <a:r>
              <a:rPr lang="sv-SE" dirty="0"/>
              <a:t>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A65529-9EF6-6745-0BC5-B7373C6A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367" y="2680138"/>
            <a:ext cx="4658187" cy="265534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Biology</a:t>
            </a:r>
            <a:r>
              <a:rPr lang="sv-SE" altLang="x-none" dirty="0">
                <a:latin typeface="Verdana" charset="0"/>
                <a:ea typeface="MS PGothic" charset="-128"/>
              </a:rPr>
              <a:t> and Earth Science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Computer Science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Environmental</a:t>
            </a:r>
            <a:r>
              <a:rPr lang="sv-SE" altLang="x-none" dirty="0">
                <a:latin typeface="Verdana" charset="0"/>
                <a:ea typeface="MS PGothic" charset="-128"/>
              </a:rPr>
              <a:t> Health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Industrial Design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v-SE" altLang="x-none" dirty="0">
                <a:latin typeface="Verdana" charset="0"/>
                <a:ea typeface="MS PGothic" charset="-128"/>
              </a:rPr>
              <a:t>Life Science </a:t>
            </a:r>
            <a:br>
              <a:rPr lang="sv-SE" altLang="x-none" dirty="0">
                <a:latin typeface="Verdana" charset="0"/>
                <a:ea typeface="MS PGothic" charset="-128"/>
              </a:rPr>
            </a:br>
            <a:r>
              <a:rPr lang="sv-SE" altLang="x-none" dirty="0">
                <a:solidFill>
                  <a:srgbClr val="FF0000"/>
                </a:solidFill>
                <a:latin typeface="Verdana" charset="0"/>
                <a:ea typeface="MS PGothic" charset="-128"/>
              </a:rPr>
              <a:t>– in English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sv-SE" altLang="x-none" dirty="0" err="1">
                <a:latin typeface="Verdana" charset="0"/>
                <a:ea typeface="MS PGothic" charset="-128"/>
              </a:rPr>
              <a:t>Mathematics</a:t>
            </a:r>
            <a:endParaRPr lang="sv-SE" altLang="x-none" dirty="0">
              <a:latin typeface="Verdana" charset="0"/>
              <a:ea typeface="MS PGothic" charset="-128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sv-SE" altLang="x-none" dirty="0">
              <a:solidFill>
                <a:srgbClr val="FF0000"/>
              </a:solidFill>
              <a:latin typeface="Verdan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441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heme/theme1.xml><?xml version="1.0" encoding="utf-8"?>
<a:theme xmlns:a="http://schemas.openxmlformats.org/drawingml/2006/main" name="Umeå University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meå University.potx" id="{E3C5656B-35AD-450D-A128-4E45BD968332}" vid="{B70D4C27-4D17-48F1-9DBE-2092ABBBC46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Umeå University</Template>
  <TotalTime>19</TotalTime>
  <Words>670</Words>
  <Application>Microsoft Macintosh PowerPoint</Application>
  <PresentationFormat>Bredbild</PresentationFormat>
  <Paragraphs>136</Paragraphs>
  <Slides>27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Umeå University</vt:lpstr>
      <vt:lpstr>Faculty of Science and Technology</vt:lpstr>
      <vt:lpstr>A faculty with breath and excellence</vt:lpstr>
      <vt:lpstr>The faculty in numbers</vt:lpstr>
      <vt:lpstr>PowerPoint-presentation</vt:lpstr>
      <vt:lpstr>A wide range  of study programmes</vt:lpstr>
      <vt:lpstr>PowerPoint-presentation</vt:lpstr>
      <vt:lpstr>Engineering programmes  (5 years)</vt:lpstr>
      <vt:lpstr>Engineering programmes (3 years)</vt:lpstr>
      <vt:lpstr>Bachelor’s programmes (3 years)</vt:lpstr>
      <vt:lpstr>Pharmacy programmes (online)</vt:lpstr>
      <vt:lpstr>Highly ranked design education</vt:lpstr>
      <vt:lpstr>Programmes  in Industrial design</vt:lpstr>
      <vt:lpstr>Programmes  in Architecture</vt:lpstr>
      <vt:lpstr>Master’s programmes</vt:lpstr>
      <vt:lpstr>Doctoral education</vt:lpstr>
      <vt:lpstr>Industrial doctoral school</vt:lpstr>
      <vt:lpstr>Good collaboration with industry</vt:lpstr>
      <vt:lpstr>Collaboration  with schools</vt:lpstr>
      <vt:lpstr>Strong research</vt:lpstr>
      <vt:lpstr>PowerPoint-presentation</vt:lpstr>
      <vt:lpstr>Heavy investments in AI research</vt:lpstr>
      <vt:lpstr>Strategic government research fields</vt:lpstr>
      <vt:lpstr>Bio4Energy</vt:lpstr>
      <vt:lpstr>More about the faculty</vt:lpstr>
      <vt:lpstr>Departments</vt:lpstr>
      <vt:lpstr>Research centres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Science and Technology</dc:title>
  <dc:creator>Anna-Lena Lindskog</dc:creator>
  <cp:lastModifiedBy>Anna-Lena Lindskog</cp:lastModifiedBy>
  <cp:revision>2</cp:revision>
  <dcterms:created xsi:type="dcterms:W3CDTF">2023-03-27T08:43:58Z</dcterms:created>
  <dcterms:modified xsi:type="dcterms:W3CDTF">2024-03-15T14:13:29Z</dcterms:modified>
</cp:coreProperties>
</file>