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3" r:id="rId7"/>
    <p:sldId id="265" r:id="rId8"/>
    <p:sldId id="264" r:id="rId9"/>
    <p:sldId id="262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76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6" y="5322789"/>
            <a:ext cx="2142308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434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671" y="5322789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3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322789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717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88104" y="182880"/>
            <a:ext cx="8773015" cy="543037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882422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Lägg till en rubrik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för att lägga till underrubrik, tänk dock på att inte använda denna layout som slutsida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326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07049"/>
            <a:ext cx="8569325" cy="54123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19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3664"/>
            <a:ext cx="8569325" cy="5439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4181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94316" y="306685"/>
            <a:ext cx="8569325" cy="54211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07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4028"/>
            <a:ext cx="8569325" cy="54221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574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14027"/>
            <a:ext cx="8569325" cy="54221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43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38" y="321006"/>
            <a:ext cx="8569325" cy="54151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0383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19" y="1818658"/>
            <a:ext cx="6653560" cy="3889654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2021-02-16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-525538" y="7737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20" y="1842293"/>
            <a:ext cx="3148689" cy="388695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2021-02-16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44865" y="1842293"/>
            <a:ext cx="3147720" cy="3886956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2021-02-16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45221" y="464755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2021-02-16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96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26721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6" y="5322789"/>
            <a:ext cx="2142308" cy="67469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78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322789"/>
            <a:ext cx="2142307" cy="67469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06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4" y="182880"/>
            <a:ext cx="8773015" cy="64844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47" y="5322789"/>
            <a:ext cx="2142307" cy="674694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484313"/>
            <a:ext cx="5220000" cy="156194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8368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048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8318" y="464754"/>
            <a:ext cx="6647364" cy="10804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220" y="1818656"/>
            <a:ext cx="6653560" cy="388267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43" y="6531430"/>
            <a:ext cx="108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7A3B3DD-11D3-46FE-8693-ABC62839DACF}" type="datetimeFigureOut">
              <a:rPr lang="sv-SE" smtClean="0"/>
              <a:pPr/>
              <a:t>2021-02-16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5" y="6531430"/>
            <a:ext cx="3816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632" y="6531430"/>
            <a:ext cx="1080000" cy="9856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845" y="5890556"/>
            <a:ext cx="1600310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6" r:id="rId4"/>
    <p:sldLayoutId id="2147483667" r:id="rId5"/>
    <p:sldLayoutId id="2147483684" r:id="rId6"/>
    <p:sldLayoutId id="2147483687" r:id="rId7"/>
    <p:sldLayoutId id="2147483674" r:id="rId8"/>
    <p:sldLayoutId id="2147483675" r:id="rId9"/>
    <p:sldLayoutId id="2147483677" r:id="rId10"/>
    <p:sldLayoutId id="2147483676" r:id="rId11"/>
    <p:sldLayoutId id="2147483678" r:id="rId12"/>
    <p:sldLayoutId id="2147483686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lnSpc>
          <a:spcPct val="100000"/>
        </a:lnSpc>
        <a:spcBef>
          <a:spcPts val="5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1234" userDrawn="1">
          <p15:clr>
            <a:srgbClr val="F26B43"/>
          </p15:clr>
        </p15:guide>
        <p15:guide id="3" pos="4526" userDrawn="1">
          <p15:clr>
            <a:srgbClr val="F26B43"/>
          </p15:clr>
        </p15:guide>
        <p15:guide id="4" orient="horz" pos="347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4378" userDrawn="1">
          <p15:clr>
            <a:srgbClr val="F26B43"/>
          </p15:clr>
        </p15:guide>
        <p15:guide id="7" pos="1379" userDrawn="1">
          <p15:clr>
            <a:srgbClr val="F26B43"/>
          </p15:clr>
        </p15:guide>
        <p15:guide id="8" pos="5579" userDrawn="1">
          <p15:clr>
            <a:srgbClr val="F26B43"/>
          </p15:clr>
        </p15:guide>
        <p15:guide id="9" orient="horz" pos="935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rora.umu.se/regler-och-riktlinjer/anstallning/arbetsmiljo-och-lika-villko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kt.aurora.umu.se/projekt/chefshandboken/Sidor/Medarbetarunders%C3%B6kning.aspx" TargetMode="External"/><Relationship Id="rId2" Type="http://schemas.openxmlformats.org/officeDocument/2006/relationships/hyperlink" Target="https://www.aurora.umu.se/anstallning/arbetsmiljo-halsa-och-lika-villkor/arbetsmiljo/medarbetarundersokning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altLang="sv-SE" dirty="0"/>
              <a:t>Var med och utveckla </a:t>
            </a:r>
            <a:r>
              <a:rPr lang="sv-SE" altLang="sv-SE" dirty="0" smtClean="0"/>
              <a:t>Umeå universitet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962000" y="3284539"/>
            <a:ext cx="5220000" cy="1001711"/>
          </a:xfrm>
        </p:spPr>
        <p:txBody>
          <a:bodyPr>
            <a:normAutofit/>
          </a:bodyPr>
          <a:lstStyle/>
          <a:p>
            <a:r>
              <a:rPr lang="sv-SE" altLang="sv-SE" dirty="0" smtClean="0"/>
              <a:t>Förberedelse inför medarbetarundersökningen 2021 </a:t>
            </a:r>
            <a:endParaRPr lang="sv-SE" alt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21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400" dirty="0" smtClean="0"/>
              <a:t>Arbetet med resultatet</a:t>
            </a:r>
            <a:endParaRPr lang="sv-SE" sz="2400" dirty="0"/>
          </a:p>
        </p:txBody>
      </p:sp>
      <p:sp>
        <p:nvSpPr>
          <p:cNvPr id="4" name="Platshållare för innehåll 4"/>
          <p:cNvSpPr>
            <a:spLocks noGrp="1"/>
          </p:cNvSpPr>
          <p:nvPr>
            <p:ph idx="1"/>
          </p:nvPr>
        </p:nvSpPr>
        <p:spPr>
          <a:xfrm>
            <a:off x="1245219" y="1403927"/>
            <a:ext cx="6653560" cy="430438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Chef presenterar resultatet vid tex APT.</a:t>
            </a:r>
          </a:p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Chef avsätter tid för </a:t>
            </a:r>
            <a:r>
              <a:rPr lang="sv-SE" altLang="sv-SE" dirty="0" smtClean="0">
                <a:cs typeface="Arial" panose="020B0604020202020204" pitchFamily="34" charset="0"/>
              </a:rPr>
              <a:t>medarbetarna </a:t>
            </a:r>
            <a:r>
              <a:rPr lang="sv-SE" altLang="sv-SE" dirty="0">
                <a:cs typeface="Arial" panose="020B0604020202020204" pitchFamily="34" charset="0"/>
              </a:rPr>
              <a:t>att </a:t>
            </a:r>
            <a:r>
              <a:rPr lang="sv-SE" altLang="sv-SE" dirty="0" smtClean="0">
                <a:cs typeface="Arial" panose="020B0604020202020204" pitchFamily="34" charset="0"/>
              </a:rPr>
              <a:t>diskutera förbättringsområden, gärna i mindre grupper, fokusera </a:t>
            </a:r>
            <a:r>
              <a:rPr lang="sv-SE" altLang="sv-SE" dirty="0">
                <a:cs typeface="Arial" panose="020B0604020202020204" pitchFamily="34" charset="0"/>
              </a:rPr>
              <a:t>på frågor </a:t>
            </a:r>
            <a:r>
              <a:rPr lang="sv-SE" altLang="sv-SE" dirty="0" smtClean="0">
                <a:cs typeface="Arial" panose="020B0604020202020204" pitchFamily="34" charset="0"/>
              </a:rPr>
              <a:t>som ni </a:t>
            </a:r>
            <a:r>
              <a:rPr lang="sv-SE" altLang="sv-SE" dirty="0">
                <a:cs typeface="Arial" panose="020B0604020202020204" pitchFamily="34" charset="0"/>
              </a:rPr>
              <a:t>själva kan </a:t>
            </a:r>
            <a:r>
              <a:rPr lang="sv-SE" altLang="sv-SE" dirty="0" smtClean="0">
                <a:cs typeface="Arial" panose="020B0604020202020204" pitchFamily="34" charset="0"/>
              </a:rPr>
              <a:t>påverka. </a:t>
            </a:r>
            <a:endParaRPr lang="sv-SE" altLang="sv-SE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Chef lyfter </a:t>
            </a:r>
            <a:r>
              <a:rPr lang="sv-SE" altLang="sv-SE" dirty="0">
                <a:cs typeface="Arial" panose="020B0604020202020204" pitchFamily="34" charset="0"/>
              </a:rPr>
              <a:t>andra </a:t>
            </a:r>
            <a:r>
              <a:rPr lang="sv-SE" altLang="sv-SE" dirty="0" smtClean="0">
                <a:cs typeface="Arial" panose="020B0604020202020204" pitchFamily="34" charset="0"/>
              </a:rPr>
              <a:t>frågor/områden </a:t>
            </a:r>
            <a:r>
              <a:rPr lang="sv-SE" altLang="sv-SE" dirty="0">
                <a:cs typeface="Arial" panose="020B0604020202020204" pitchFamily="34" charset="0"/>
              </a:rPr>
              <a:t>vidare till ”rätt ägare” (</a:t>
            </a:r>
            <a:r>
              <a:rPr lang="sv-SE" altLang="sv-SE" dirty="0" err="1" smtClean="0">
                <a:cs typeface="Arial" panose="020B0604020202020204" pitchFamily="34" charset="0"/>
              </a:rPr>
              <a:t>t.ex</a:t>
            </a:r>
            <a:r>
              <a:rPr lang="sv-SE" altLang="sv-SE" dirty="0" smtClean="0">
                <a:cs typeface="Arial" panose="020B0604020202020204" pitchFamily="34" charset="0"/>
              </a:rPr>
              <a:t> högre chef).</a:t>
            </a:r>
          </a:p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Chef leder</a:t>
            </a:r>
            <a:r>
              <a:rPr lang="sv-SE" altLang="sv-SE" i="1" dirty="0" smtClean="0">
                <a:cs typeface="Arial" panose="020B0604020202020204" pitchFamily="34" charset="0"/>
              </a:rPr>
              <a:t> </a:t>
            </a:r>
            <a:r>
              <a:rPr lang="sv-SE" altLang="sv-SE" dirty="0">
                <a:cs typeface="Arial" panose="020B0604020202020204" pitchFamily="34" charset="0"/>
              </a:rPr>
              <a:t>gruppdialogen, uppmuntrar till engagemang och är lyhörd för gruppens åsikter.  </a:t>
            </a:r>
            <a:endParaRPr lang="sv-SE" altLang="sv-SE" dirty="0" smtClean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Resultatet ska mynna ut i en gemensam handlingsplan med åtgärder, alla </a:t>
            </a:r>
            <a:r>
              <a:rPr lang="sv-SE" altLang="sv-SE" dirty="0">
                <a:cs typeface="Arial" panose="020B0604020202020204" pitchFamily="34" charset="0"/>
              </a:rPr>
              <a:t>bör vara </a:t>
            </a:r>
            <a:r>
              <a:rPr lang="sv-SE" altLang="sv-SE" dirty="0" smtClean="0">
                <a:cs typeface="Arial" panose="020B0604020202020204" pitchFamily="34" charset="0"/>
              </a:rPr>
              <a:t>delaktiga. </a:t>
            </a:r>
          </a:p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Stöd i analys, upplägg och diskussioner kan ges av närmaste HR, arbetsmiljöombud och företrädare Lika villkor.</a:t>
            </a:r>
          </a:p>
          <a:p>
            <a:pPr>
              <a:lnSpc>
                <a:spcPct val="110000"/>
              </a:lnSpc>
            </a:pPr>
            <a:r>
              <a:rPr lang="sv-SE" altLang="sv-SE" dirty="0" smtClean="0">
                <a:cs typeface="Arial" panose="020B0604020202020204" pitchFamily="34" charset="0"/>
              </a:rPr>
              <a:t>Använd befintlig ”Handlingsplan för systematiskt arbetsmiljöarbete och aktiva åtgärder” (se länk).</a:t>
            </a:r>
          </a:p>
          <a:p>
            <a:pPr>
              <a:lnSpc>
                <a:spcPct val="110000"/>
              </a:lnSpc>
            </a:pPr>
            <a:r>
              <a:rPr lang="sv-SE" dirty="0"/>
              <a:t>Följ </a:t>
            </a:r>
            <a:r>
              <a:rPr lang="sv-SE" dirty="0" smtClean="0"/>
              <a:t>upp!</a:t>
            </a:r>
          </a:p>
          <a:p>
            <a:pPr marL="0" indent="0">
              <a:lnSpc>
                <a:spcPct val="110000"/>
              </a:lnSpc>
              <a:buNone/>
            </a:pPr>
            <a:endParaRPr lang="sv-SE" altLang="sv-SE" dirty="0" smtClean="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v-SE" altLang="sv-SE" sz="1400" dirty="0">
                <a:cs typeface="Arial" panose="020B0604020202020204" pitchFamily="34" charset="0"/>
                <a:hlinkClick r:id="rId2"/>
              </a:rPr>
              <a:t>https://www.aurora.umu.se/regler-och-riktlinjer/anstallning/arbetsmiljo-och-lika-villkor</a:t>
            </a:r>
            <a:r>
              <a:rPr lang="sv-SE" altLang="sv-SE" sz="1400" dirty="0" smtClean="0">
                <a:cs typeface="Arial" panose="020B0604020202020204" pitchFamily="34" charset="0"/>
                <a:hlinkClick r:id="rId2"/>
              </a:rPr>
              <a:t>/</a:t>
            </a:r>
            <a:endParaRPr lang="sv-SE" altLang="sv-SE" sz="1400" dirty="0" smtClean="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sv-SE" altLang="sv-SE" sz="12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8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Riktvärden resultat</a:t>
            </a:r>
            <a:endParaRPr lang="sv-SE" dirty="0"/>
          </a:p>
        </p:txBody>
      </p:sp>
      <p:pic>
        <p:nvPicPr>
          <p:cNvPr id="4" name="Bildobjekt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45219" y="1490664"/>
            <a:ext cx="6549150" cy="403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71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90563" y="288542"/>
            <a:ext cx="7649697" cy="1080468"/>
          </a:xfrm>
        </p:spPr>
        <p:txBody>
          <a:bodyPr/>
          <a:lstStyle/>
          <a:p>
            <a:r>
              <a:rPr lang="sv-SE" altLang="sv-SE" dirty="0"/>
              <a:t>Är resultatet </a:t>
            </a:r>
            <a:r>
              <a:rPr lang="sv-SE" altLang="sv-SE" dirty="0" smtClean="0"/>
              <a:t>bra eller </a:t>
            </a:r>
            <a:r>
              <a:rPr lang="sv-SE" altLang="sv-SE" dirty="0"/>
              <a:t>dåligt?</a:t>
            </a:r>
            <a:endParaRPr lang="sv-SE" dirty="0"/>
          </a:p>
        </p:txBody>
      </p:sp>
      <p:sp>
        <p:nvSpPr>
          <p:cNvPr id="4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Undersökningen ger inte svar på vad som är sant eller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falskt</a:t>
            </a:r>
            <a:r>
              <a:rPr lang="sv-SE" altLang="sv-SE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altLang="sv-SE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Den visar hur de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tillfrågade </a:t>
            </a:r>
            <a:r>
              <a:rPr lang="sv-SE" altLang="sv-SE" i="1" dirty="0">
                <a:latin typeface="Arial" panose="020B0604020202020204" pitchFamily="34" charset="0"/>
                <a:cs typeface="Arial" panose="020B0604020202020204" pitchFamily="34" charset="0"/>
              </a:rPr>
              <a:t>upplever</a:t>
            </a:r>
            <a:r>
              <a:rPr lang="sv-SE" altLang="sv-SE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att det är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just nu.</a:t>
            </a:r>
          </a:p>
          <a:p>
            <a:pPr>
              <a:lnSpc>
                <a:spcPct val="90000"/>
              </a:lnSpc>
            </a:pP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Tala 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sv-SE" altLang="sv-SE" i="1" dirty="0">
                <a:latin typeface="Arial" panose="020B0604020202020204" pitchFamily="34" charset="0"/>
                <a:cs typeface="Arial" panose="020B0604020202020204" pitchFamily="34" charset="0"/>
              </a:rPr>
              <a:t>höga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 respektive </a:t>
            </a:r>
            <a:r>
              <a:rPr lang="sv-SE" altLang="sv-SE" i="1" dirty="0">
                <a:latin typeface="Arial" panose="020B0604020202020204" pitchFamily="34" charset="0"/>
                <a:cs typeface="Arial" panose="020B0604020202020204" pitchFamily="34" charset="0"/>
              </a:rPr>
              <a:t>låga värden 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istället för bra eller dåligt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resultat.</a:t>
            </a:r>
            <a:endParaRPr lang="sv-SE" alt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Diskutera hur olika frågor kan hänga samman. </a:t>
            </a:r>
            <a:r>
              <a:rPr lang="sv-SE" altLang="sv-SE" smtClean="0">
                <a:latin typeface="Arial" panose="020B0604020202020204" pitchFamily="34" charset="0"/>
                <a:cs typeface="Arial" panose="020B0604020202020204" pitchFamily="34" charset="0"/>
              </a:rPr>
              <a:t>Analysera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eventuell spridning i svaren. Detta 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är viktigt för att få en helhetsbild och kunna förstå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resultatet.</a:t>
            </a:r>
          </a:p>
          <a:p>
            <a:pPr>
              <a:lnSpc>
                <a:spcPct val="90000"/>
              </a:lnSpc>
            </a:pP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säkraste tolkningen av resultatet görs tillsammans </a:t>
            </a:r>
            <a:r>
              <a:rPr lang="sv-SE" alt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med de tillfrågade.</a:t>
            </a:r>
            <a:endParaRPr lang="sv-SE" altLang="sv-S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61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https://www.aurora.umu.se/anstallning/arbetsmiljo-halsa-och-lika-villkor/arbetsmiljo/medarbetarundersokning1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endParaRPr lang="sv-SE" dirty="0"/>
          </a:p>
          <a:p>
            <a:r>
              <a:rPr lang="sv-SE" dirty="0">
                <a:hlinkClick r:id="rId3"/>
              </a:rPr>
              <a:t>https://</a:t>
            </a:r>
            <a:r>
              <a:rPr lang="sv-SE" dirty="0" smtClean="0">
                <a:hlinkClick r:id="rId3"/>
              </a:rPr>
              <a:t>projekt.aurora.umu.se/projekt/chefshandboken/Sidor/Medarbetarunders%C3%B6kning.aspx</a:t>
            </a:r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9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u="sng" dirty="0" smtClean="0"/>
              <a:t>Syfte</a:t>
            </a:r>
          </a:p>
          <a:p>
            <a:pPr marL="0" indent="0">
              <a:buNone/>
            </a:pPr>
            <a:r>
              <a:rPr lang="sv-SE" dirty="0"/>
              <a:t>K</a:t>
            </a:r>
            <a:r>
              <a:rPr lang="sv-SE" dirty="0" smtClean="0"/>
              <a:t>unskap </a:t>
            </a:r>
            <a:r>
              <a:rPr lang="sv-SE" dirty="0"/>
              <a:t>om hur </a:t>
            </a:r>
            <a:r>
              <a:rPr lang="sv-SE" dirty="0" smtClean="0"/>
              <a:t>medarbetare på Umeå universitet upplever </a:t>
            </a:r>
            <a:r>
              <a:rPr lang="sv-SE" dirty="0"/>
              <a:t>sin </a:t>
            </a:r>
            <a:r>
              <a:rPr lang="sv-SE" dirty="0" smtClean="0"/>
              <a:t>arbetssituation.</a:t>
            </a:r>
          </a:p>
          <a:p>
            <a:pPr marL="0" indent="0">
              <a:buNone/>
            </a:pPr>
            <a:r>
              <a:rPr lang="sv-SE" dirty="0" smtClean="0"/>
              <a:t>Underlag </a:t>
            </a:r>
            <a:r>
              <a:rPr lang="sv-SE" dirty="0"/>
              <a:t>för </a:t>
            </a:r>
            <a:r>
              <a:rPr lang="sv-SE" dirty="0" smtClean="0"/>
              <a:t>verksamhetsförbättringar.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u="sng" dirty="0" smtClean="0"/>
              <a:t>Mål</a:t>
            </a:r>
          </a:p>
          <a:p>
            <a:pPr marL="0" indent="0">
              <a:buNone/>
            </a:pPr>
            <a:r>
              <a:rPr lang="sv-SE" dirty="0"/>
              <a:t>F</a:t>
            </a:r>
            <a:r>
              <a:rPr lang="sv-SE" dirty="0" smtClean="0"/>
              <a:t>örbättra </a:t>
            </a:r>
            <a:r>
              <a:rPr lang="sv-SE" dirty="0"/>
              <a:t>arbetsmiljön</a:t>
            </a:r>
            <a:r>
              <a:rPr lang="sv-SE" dirty="0" smtClean="0"/>
              <a:t>.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245220" y="464755"/>
            <a:ext cx="5612779" cy="1080468"/>
          </a:xfrm>
        </p:spPr>
        <p:txBody>
          <a:bodyPr>
            <a:normAutofit fontScale="90000"/>
          </a:bodyPr>
          <a:lstStyle/>
          <a:p>
            <a:r>
              <a:rPr lang="sv-SE" altLang="sv-SE" sz="2400" dirty="0" smtClean="0"/>
              <a:t>Syfte med medarbetarundersökningen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0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1197594" y="1413845"/>
            <a:ext cx="6653560" cy="3889654"/>
          </a:xfrm>
        </p:spPr>
        <p:txBody>
          <a:bodyPr>
            <a:normAutofit fontScale="85000" lnSpcReduction="10000"/>
          </a:bodyPr>
          <a:lstStyle/>
          <a:p>
            <a:r>
              <a:rPr lang="sv-SE" altLang="sv-SE" dirty="0"/>
              <a:t>Senaste medarbetarundersökning genomfördes </a:t>
            </a:r>
            <a:r>
              <a:rPr lang="sv-SE" altLang="sv-SE" dirty="0" smtClean="0"/>
              <a:t>2018 i samarbete med </a:t>
            </a:r>
            <a:r>
              <a:rPr lang="sv-SE" altLang="sv-SE" dirty="0" err="1" smtClean="0"/>
              <a:t>Quicksearch</a:t>
            </a:r>
            <a:r>
              <a:rPr lang="sv-SE" altLang="sv-SE" dirty="0" smtClean="0"/>
              <a:t>.</a:t>
            </a:r>
          </a:p>
          <a:p>
            <a:r>
              <a:rPr lang="sv-SE" dirty="0"/>
              <a:t>Undersökningen görs </a:t>
            </a:r>
            <a:r>
              <a:rPr lang="sv-SE" dirty="0" smtClean="0"/>
              <a:t>2021 i </a:t>
            </a:r>
            <a:r>
              <a:rPr lang="sv-SE" dirty="0"/>
              <a:t>samarbete </a:t>
            </a:r>
            <a:r>
              <a:rPr lang="sv-SE" dirty="0" smtClean="0"/>
              <a:t>med </a:t>
            </a:r>
            <a:r>
              <a:rPr lang="sv-SE" dirty="0" err="1" smtClean="0"/>
              <a:t>Springlife</a:t>
            </a:r>
            <a:r>
              <a:rPr lang="sv-SE" dirty="0" smtClean="0"/>
              <a:t>.  </a:t>
            </a:r>
            <a:endParaRPr lang="sv-SE" dirty="0"/>
          </a:p>
          <a:p>
            <a:r>
              <a:rPr lang="sv-SE" altLang="sv-SE" dirty="0" smtClean="0"/>
              <a:t>Enkäten</a:t>
            </a:r>
            <a:r>
              <a:rPr lang="sv-SE" altLang="sv-SE" dirty="0"/>
              <a:t>:</a:t>
            </a:r>
          </a:p>
          <a:p>
            <a:pPr lvl="1"/>
            <a:r>
              <a:rPr lang="sv-SE" altLang="sv-SE" dirty="0"/>
              <a:t>Webbaserad för PC/Mac, surfplatta och smartphone</a:t>
            </a:r>
          </a:p>
          <a:p>
            <a:pPr lvl="1"/>
            <a:r>
              <a:rPr lang="sv-SE" altLang="sv-SE" dirty="0"/>
              <a:t>Öppen mellan </a:t>
            </a:r>
            <a:r>
              <a:rPr lang="sv-SE" altLang="sv-SE" b="1" dirty="0" smtClean="0"/>
              <a:t>2 och 23 mars </a:t>
            </a:r>
            <a:r>
              <a:rPr lang="sv-SE" altLang="sv-SE" dirty="0" smtClean="0"/>
              <a:t>2021</a:t>
            </a:r>
            <a:endParaRPr lang="sv-SE" altLang="sv-SE" dirty="0"/>
          </a:p>
          <a:p>
            <a:pPr lvl="1"/>
            <a:r>
              <a:rPr lang="sv-SE" altLang="sv-SE" dirty="0"/>
              <a:t>Finns på svenska och engelska</a:t>
            </a:r>
          </a:p>
          <a:p>
            <a:pPr lvl="1"/>
            <a:r>
              <a:rPr lang="sv-SE" altLang="sv-SE" dirty="0"/>
              <a:t>Svaren hanteras och sammanställs av </a:t>
            </a:r>
            <a:r>
              <a:rPr lang="sv-SE" altLang="sv-SE" dirty="0" err="1" smtClean="0"/>
              <a:t>Springlife</a:t>
            </a:r>
            <a:endParaRPr lang="sv-SE" altLang="sv-SE" dirty="0"/>
          </a:p>
          <a:p>
            <a:pPr lvl="1"/>
            <a:r>
              <a:rPr lang="sv-SE" altLang="sv-SE" dirty="0"/>
              <a:t>Enkätsvaren är helt </a:t>
            </a:r>
            <a:r>
              <a:rPr lang="sv-SE" altLang="sv-SE" dirty="0" smtClean="0"/>
              <a:t>anonyma</a:t>
            </a:r>
          </a:p>
          <a:p>
            <a:pPr lvl="1"/>
            <a:r>
              <a:rPr lang="sv-SE" altLang="sv-SE" dirty="0" smtClean="0"/>
              <a:t>Grupper med fem personer eller fler får ett eget resultat</a:t>
            </a:r>
            <a:endParaRPr lang="sv-SE" altLang="sv-SE" dirty="0"/>
          </a:p>
          <a:p>
            <a:r>
              <a:rPr lang="sv-SE" altLang="sv-SE" dirty="0" smtClean="0"/>
              <a:t>Resultatet presenteras </a:t>
            </a:r>
            <a:r>
              <a:rPr lang="sv-SE" altLang="sv-SE" dirty="0"/>
              <a:t>i </a:t>
            </a:r>
            <a:r>
              <a:rPr lang="sv-SE" altLang="sv-SE" dirty="0" smtClean="0"/>
              <a:t>april. </a:t>
            </a:r>
          </a:p>
          <a:p>
            <a:r>
              <a:rPr lang="sv-SE" altLang="sv-SE" dirty="0" smtClean="0"/>
              <a:t>Fortsatt arbete med åtgärdsförslag som ska mynna ut i ”Handlingsplan för systematiskt arbetsmiljöarbete och aktiva åtgärder” under 2021.</a:t>
            </a:r>
          </a:p>
          <a:p>
            <a:r>
              <a:rPr lang="sv-SE" dirty="0" smtClean="0"/>
              <a:t>Handlingsplanen bifogas VP 2022.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245221" y="464755"/>
            <a:ext cx="2688604" cy="1080468"/>
          </a:xfrm>
        </p:spPr>
        <p:txBody>
          <a:bodyPr/>
          <a:lstStyle/>
          <a:p>
            <a:r>
              <a:rPr lang="sv-SE" altLang="sv-SE" sz="2400" dirty="0"/>
              <a:t>Korta fakta</a:t>
            </a:r>
            <a:r>
              <a:rPr lang="sv-SE" altLang="sv-SE" dirty="0"/>
              <a:t>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0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/>
              <a:t>En möjlighet att delge </a:t>
            </a:r>
            <a:r>
              <a:rPr lang="sv-SE" altLang="sv-SE" dirty="0" smtClean="0"/>
              <a:t>Din </a:t>
            </a:r>
            <a:r>
              <a:rPr lang="sv-SE" altLang="sv-SE" dirty="0"/>
              <a:t>uppfattning om arbetsmiljö, ledarskap och organisation, vision och </a:t>
            </a:r>
            <a:r>
              <a:rPr lang="sv-SE" altLang="sv-SE" dirty="0" smtClean="0"/>
              <a:t>mål m.m.</a:t>
            </a:r>
          </a:p>
          <a:p>
            <a:endParaRPr lang="sv-SE" altLang="sv-SE" dirty="0"/>
          </a:p>
          <a:p>
            <a:r>
              <a:rPr lang="sv-SE" altLang="sv-SE" dirty="0"/>
              <a:t>Att alla som arbetar på </a:t>
            </a:r>
            <a:r>
              <a:rPr lang="sv-SE" altLang="sv-SE" dirty="0" smtClean="0"/>
              <a:t>Umeå Universitet är </a:t>
            </a:r>
            <a:r>
              <a:rPr lang="sv-SE" altLang="sv-SE" dirty="0"/>
              <a:t>engagerade och trivs är avgörande för att vi ska fortsätta utveckla vår </a:t>
            </a:r>
            <a:r>
              <a:rPr lang="sv-SE" altLang="sv-SE" dirty="0" smtClean="0"/>
              <a:t>verksamhet.</a:t>
            </a:r>
          </a:p>
          <a:p>
            <a:endParaRPr lang="sv-SE" altLang="sv-SE" dirty="0"/>
          </a:p>
          <a:p>
            <a:r>
              <a:rPr lang="sv-SE" altLang="sv-SE" dirty="0"/>
              <a:t>Viktigt att bidra med </a:t>
            </a:r>
            <a:r>
              <a:rPr lang="sv-SE" altLang="sv-SE" dirty="0" smtClean="0"/>
              <a:t>Din </a:t>
            </a:r>
            <a:r>
              <a:rPr lang="sv-SE" altLang="sv-SE" dirty="0"/>
              <a:t>upplevelse för att få ett tillförlitligt </a:t>
            </a:r>
            <a:r>
              <a:rPr lang="sv-SE" altLang="sv-SE" dirty="0" smtClean="0"/>
              <a:t>underlag, ju högre svarsfrekvens desto säkrare resultat.</a:t>
            </a:r>
            <a:endParaRPr lang="sv-SE" alt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000" dirty="0"/>
              <a:t>Varför ska jag svara på enkäten?</a:t>
            </a:r>
            <a:r>
              <a:rPr lang="sv-SE" altLang="sv-SE" dirty="0"/>
              <a:t>			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104595" y="1818658"/>
            <a:ext cx="6794184" cy="3889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sv-SE" altLang="sv-SE" dirty="0"/>
              <a:t>Några </a:t>
            </a:r>
            <a:r>
              <a:rPr lang="sv-SE" altLang="sv-SE" dirty="0" smtClean="0"/>
              <a:t>exempel:</a:t>
            </a:r>
            <a:endParaRPr lang="sv-SE" altLang="sv-SE" dirty="0"/>
          </a:p>
          <a:p>
            <a:pPr>
              <a:defRPr/>
            </a:pPr>
            <a:r>
              <a:rPr lang="sv-SE" altLang="sv-SE" dirty="0" smtClean="0"/>
              <a:t>Flera aktiviteter riktade mot chefer och HR,  bl.a. utbildningar kring utvecklingssamtal, konflikthantering. </a:t>
            </a:r>
          </a:p>
          <a:p>
            <a:pPr>
              <a:defRPr/>
            </a:pPr>
            <a:r>
              <a:rPr lang="sv-SE" altLang="sv-SE" dirty="0" smtClean="0"/>
              <a:t>Workshops och seminarium om föreskriften Organisatorisk och social arbetsmiljö chefer och HR.</a:t>
            </a:r>
          </a:p>
          <a:p>
            <a:pPr>
              <a:defRPr/>
            </a:pPr>
            <a:r>
              <a:rPr lang="sv-SE" altLang="sv-SE" dirty="0" smtClean="0"/>
              <a:t>Utbildning i att fånga tidiga tecken på ohälsa och arbete med rehabilitering för chefer och HR.</a:t>
            </a:r>
          </a:p>
          <a:p>
            <a:pPr>
              <a:defRPr/>
            </a:pPr>
            <a:r>
              <a:rPr lang="sv-SE" altLang="sv-SE" dirty="0" smtClean="0"/>
              <a:t>Utbildning om diskrimineringslagen och aktiva åtgärder.</a:t>
            </a:r>
          </a:p>
          <a:p>
            <a:pPr>
              <a:defRPr/>
            </a:pPr>
            <a:r>
              <a:rPr lang="sv-SE" altLang="sv-SE" dirty="0"/>
              <a:t>Arbete med att förbättra interna informationskanaler. </a:t>
            </a:r>
          </a:p>
          <a:p>
            <a:pPr>
              <a:defRPr/>
            </a:pPr>
            <a:r>
              <a:rPr lang="sv-SE" altLang="sv-SE" dirty="0" smtClean="0"/>
              <a:t>Ökat utbud och tillgängligare företagshälsovård- Avtal med </a:t>
            </a:r>
            <a:r>
              <a:rPr lang="sv-SE" altLang="sv-SE" dirty="0" err="1" smtClean="0"/>
              <a:t>Feelgood</a:t>
            </a:r>
            <a:r>
              <a:rPr lang="sv-SE" altLang="sv-SE" dirty="0" smtClean="0"/>
              <a:t>.  </a:t>
            </a:r>
            <a:endParaRPr lang="sv-SE" altLang="sv-SE" dirty="0"/>
          </a:p>
          <a:p>
            <a:pPr>
              <a:defRPr/>
            </a:pPr>
            <a:r>
              <a:rPr lang="sv-SE" altLang="sv-SE" dirty="0"/>
              <a:t>Kurser kring sömn- och </a:t>
            </a:r>
            <a:r>
              <a:rPr lang="sv-SE" altLang="sv-SE" dirty="0" smtClean="0"/>
              <a:t>stresshantering i samarbete med </a:t>
            </a:r>
            <a:r>
              <a:rPr lang="sv-SE" altLang="sv-SE" dirty="0" err="1" smtClean="0"/>
              <a:t>Feelgood</a:t>
            </a:r>
            <a:r>
              <a:rPr lang="sv-SE" altLang="sv-SE" dirty="0" smtClean="0"/>
              <a:t>.  </a:t>
            </a:r>
            <a:endParaRPr lang="sv-SE" alt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000" dirty="0"/>
              <a:t>Vad har hänt sedan förra </a:t>
            </a:r>
            <a:br>
              <a:rPr lang="sv-SE" altLang="sv-SE" sz="2000" dirty="0"/>
            </a:br>
            <a:r>
              <a:rPr lang="sv-SE" altLang="sv-SE" sz="2000" dirty="0"/>
              <a:t>undersökningen?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84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Medarbetarundersökningen- </a:t>
            </a:r>
            <a:br>
              <a:rPr lang="sv-SE" sz="2000" dirty="0" smtClean="0"/>
            </a:br>
            <a:r>
              <a:rPr lang="sv-SE" sz="2000" dirty="0" smtClean="0"/>
              <a:t>en del av SAM</a:t>
            </a:r>
            <a:endParaRPr lang="sv-SE" sz="2000" dirty="0"/>
          </a:p>
        </p:txBody>
      </p:sp>
      <p:sp>
        <p:nvSpPr>
          <p:cNvPr id="4" name="Platshållare för innehåll 2"/>
          <p:cNvSpPr>
            <a:spLocks noGrp="1"/>
          </p:cNvSpPr>
          <p:nvPr>
            <p:ph idx="1"/>
          </p:nvPr>
        </p:nvSpPr>
        <p:spPr>
          <a:xfrm>
            <a:off x="517146" y="1683657"/>
            <a:ext cx="3463925" cy="427083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v-SE" sz="1800" b="1" dirty="0" smtClean="0"/>
              <a:t>Metod</a:t>
            </a:r>
            <a:br>
              <a:rPr lang="sv-SE" sz="1800" b="1" dirty="0" smtClean="0"/>
            </a:br>
            <a:endParaRPr lang="sv-SE" sz="1800" dirty="0"/>
          </a:p>
          <a:p>
            <a:pPr eaLnBrk="1" hangingPunct="1">
              <a:defRPr/>
            </a:pPr>
            <a:r>
              <a:rPr lang="sv-SE" sz="1800" dirty="0" smtClean="0"/>
              <a:t>Undersök</a:t>
            </a:r>
          </a:p>
          <a:p>
            <a:pPr eaLnBrk="1" hangingPunct="1">
              <a:defRPr/>
            </a:pPr>
            <a:r>
              <a:rPr lang="sv-SE" sz="1800" dirty="0" smtClean="0"/>
              <a:t>Bedöm risker</a:t>
            </a:r>
          </a:p>
          <a:p>
            <a:pPr eaLnBrk="1" hangingPunct="1">
              <a:defRPr/>
            </a:pPr>
            <a:r>
              <a:rPr lang="sv-SE" sz="1800" dirty="0" smtClean="0"/>
              <a:t>Skriv en riskbedömning</a:t>
            </a:r>
          </a:p>
          <a:p>
            <a:pPr eaLnBrk="1" hangingPunct="1">
              <a:defRPr/>
            </a:pPr>
            <a:r>
              <a:rPr lang="sv-SE" sz="1800" dirty="0" smtClean="0"/>
              <a:t>Åtgärda risker</a:t>
            </a:r>
          </a:p>
          <a:p>
            <a:pPr eaLnBrk="1" hangingPunct="1">
              <a:defRPr/>
            </a:pPr>
            <a:r>
              <a:rPr lang="sv-SE" sz="1800" dirty="0" smtClean="0"/>
              <a:t>Skriv en handlingsplan</a:t>
            </a:r>
          </a:p>
          <a:p>
            <a:pPr eaLnBrk="1" hangingPunct="1">
              <a:defRPr/>
            </a:pPr>
            <a:r>
              <a:rPr lang="sv-SE" sz="1800" dirty="0" smtClean="0"/>
              <a:t>Kontrollera åtgärderna</a:t>
            </a:r>
          </a:p>
          <a:p>
            <a:pPr eaLnBrk="1" hangingPunct="1">
              <a:defRPr/>
            </a:pPr>
            <a:endParaRPr lang="sv-SE" sz="1800" dirty="0" smtClean="0"/>
          </a:p>
          <a:p>
            <a:pPr eaLnBrk="1" hangingPunct="1">
              <a:defRPr/>
            </a:pPr>
            <a:endParaRPr lang="sv-SE" dirty="0" smtClean="0"/>
          </a:p>
        </p:txBody>
      </p:sp>
      <p:pic>
        <p:nvPicPr>
          <p:cNvPr id="5" name="Picture 4" descr="http://www.prevent.se/link/5986a9a935594153a595d5bce32a43ff.aspx?id=825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535" y="1986190"/>
            <a:ext cx="4637088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2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Vid APT innan 2 mars, informera om medarbetarundersökningen och vikten av hög svarsfrekvens.</a:t>
            </a:r>
          </a:p>
          <a:p>
            <a:r>
              <a:rPr lang="sv-SE" dirty="0" smtClean="0"/>
              <a:t>Gå igenom institutionens/enhetens handlingsplan från 2018, följ upp gjorda åtgärder, hur blev utfallet av dessa?</a:t>
            </a:r>
          </a:p>
          <a:p>
            <a:r>
              <a:rPr lang="sv-SE" dirty="0" smtClean="0"/>
              <a:t>Kort presentation om förväntad arbetsprocess efter resultat</a:t>
            </a:r>
          </a:p>
          <a:p>
            <a:pPr marL="0" indent="0">
              <a:buNone/>
            </a:pPr>
            <a:r>
              <a:rPr lang="sv-SE" dirty="0" smtClean="0"/>
              <a:t>	- Genomgång av resultat vid APT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Gemensamt arbete med resultatet, ta fram åtgärder, 	riskbedömning, prioritera åtgärder, handlingsplan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Handlingsplan för systematiskt arbetsmiljöarbete och 	aktiva åtgärder bifogas till VP 2022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- Bjuda in arbetsmiljöombud och företrädare för lika 	villkor i planeringen/arbetet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arbetsProcess</a:t>
            </a:r>
            <a:r>
              <a:rPr lang="sv-SE" dirty="0" smtClean="0"/>
              <a:t> före/efter resultatet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22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245221" y="1637683"/>
            <a:ext cx="6653560" cy="388965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sv-SE" altLang="sv-SE" b="1" dirty="0"/>
              <a:t>Chef: </a:t>
            </a:r>
            <a:r>
              <a:rPr lang="sv-SE" altLang="sv-SE" dirty="0"/>
              <a:t>I</a:t>
            </a:r>
            <a:r>
              <a:rPr lang="sv-SE" altLang="sv-SE" dirty="0" smtClean="0"/>
              <a:t>nformera</a:t>
            </a:r>
            <a:r>
              <a:rPr lang="sv-SE" altLang="sv-SE" dirty="0"/>
              <a:t>, återkoppla resultat, initiera förbättringsarbete, dokumentera handlingsplan, arbeta med åtgärder och följa </a:t>
            </a:r>
            <a:r>
              <a:rPr lang="sv-SE" altLang="sv-SE" dirty="0" smtClean="0"/>
              <a:t>upp.</a:t>
            </a:r>
            <a:endParaRPr lang="sv-SE" altLang="sv-SE" dirty="0"/>
          </a:p>
          <a:p>
            <a:pPr marL="0" indent="0">
              <a:lnSpc>
                <a:spcPct val="110000"/>
              </a:lnSpc>
              <a:buNone/>
            </a:pPr>
            <a:r>
              <a:rPr lang="sv-SE" altLang="sv-SE" b="1" dirty="0"/>
              <a:t>Medarbetare: </a:t>
            </a:r>
            <a:r>
              <a:rPr lang="sv-SE" altLang="sv-SE" dirty="0"/>
              <a:t>B</a:t>
            </a:r>
            <a:r>
              <a:rPr lang="sv-SE" altLang="sv-SE" dirty="0" smtClean="0"/>
              <a:t>esvara </a:t>
            </a:r>
            <a:r>
              <a:rPr lang="sv-SE" altLang="sv-SE" dirty="0"/>
              <a:t>enkäten, </a:t>
            </a:r>
            <a:r>
              <a:rPr lang="sv-SE" altLang="sv-SE" dirty="0" smtClean="0"/>
              <a:t>komma med förbättringsförslag, delta </a:t>
            </a:r>
            <a:r>
              <a:rPr lang="sv-SE" altLang="sv-SE" dirty="0"/>
              <a:t>i efterföljande </a:t>
            </a:r>
            <a:r>
              <a:rPr lang="sv-SE" altLang="sv-SE" dirty="0" smtClean="0"/>
              <a:t>diskussioner/handlingsplan och medverka </a:t>
            </a:r>
            <a:r>
              <a:rPr lang="sv-SE" altLang="sv-SE" dirty="0"/>
              <a:t>i olika </a:t>
            </a:r>
            <a:r>
              <a:rPr lang="sv-SE" altLang="sv-SE" dirty="0" smtClean="0"/>
              <a:t>åtgärder.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altLang="sv-SE" b="1" dirty="0" smtClean="0"/>
              <a:t>HR-stöd på institution/fakultet/personalenheten: </a:t>
            </a:r>
            <a:r>
              <a:rPr lang="sv-SE" altLang="sv-SE" dirty="0"/>
              <a:t>V</a:t>
            </a:r>
            <a:r>
              <a:rPr lang="sv-SE" altLang="sv-SE" dirty="0" smtClean="0"/>
              <a:t>ara stöd i hela genomförandeprocessen till chefer och medarbetare.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altLang="sv-SE" b="1" dirty="0" smtClean="0"/>
              <a:t>Arbetsmiljöombud:</a:t>
            </a:r>
            <a:r>
              <a:rPr lang="sv-SE" altLang="sv-SE" dirty="0" smtClean="0"/>
              <a:t> Samverka vid riskbedömningar och i arbetet med att ta fram åtgärder till handlingsplanen.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v-SE" altLang="sv-SE" b="1" dirty="0" smtClean="0"/>
              <a:t>Företrädare lika villkor:</a:t>
            </a:r>
            <a:r>
              <a:rPr lang="sv-SE" altLang="sv-SE" dirty="0" smtClean="0"/>
              <a:t> Stöd till chef när det gäller aktiva åtgärder mot diskriminering, diskussionspartner.</a:t>
            </a:r>
            <a:endParaRPr lang="sv-SE" altLang="sv-SE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sv-SE" altLang="sv-SE" b="1" dirty="0"/>
              <a:t>Allas ansvar:</a:t>
            </a:r>
            <a:r>
              <a:rPr lang="sv-SE" altLang="sv-SE" dirty="0"/>
              <a:t> Bidra till bra diskussioner och </a:t>
            </a:r>
            <a:r>
              <a:rPr lang="sv-SE" altLang="sv-SE" dirty="0" smtClean="0"/>
              <a:t>arbetsgruppens </a:t>
            </a:r>
            <a:r>
              <a:rPr lang="sv-SE" altLang="sv-SE" dirty="0"/>
              <a:t>utveckling.</a:t>
            </a:r>
          </a:p>
          <a:p>
            <a:pPr marL="0" indent="0">
              <a:buNone/>
            </a:pPr>
            <a:endParaRPr lang="sv-SE" altLang="sv-SE" b="1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sv-SE" sz="2000" dirty="0"/>
              <a:t>Roller och ansvar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8454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186381" y="179344"/>
            <a:ext cx="6647364" cy="1080468"/>
          </a:xfrm>
        </p:spPr>
        <p:txBody>
          <a:bodyPr>
            <a:normAutofit/>
          </a:bodyPr>
          <a:lstStyle/>
          <a:p>
            <a:r>
              <a:rPr lang="sv-SE" altLang="sv-SE" sz="2000" dirty="0"/>
              <a:t>Process och tidplan</a:t>
            </a:r>
            <a:endParaRPr lang="sv-SE" sz="2000" dirty="0"/>
          </a:p>
        </p:txBody>
      </p:sp>
      <p:sp>
        <p:nvSpPr>
          <p:cNvPr id="4" name="Ellips 3"/>
          <p:cNvSpPr/>
          <p:nvPr/>
        </p:nvSpPr>
        <p:spPr bwMode="auto">
          <a:xfrm>
            <a:off x="1671637" y="2420888"/>
            <a:ext cx="2244581" cy="12961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sv-SE" sz="1600" b="1" dirty="0" smtClean="0">
                <a:solidFill>
                  <a:srgbClr val="FFFFFF"/>
                </a:solidFill>
                <a:latin typeface="+mj-lt"/>
              </a:rPr>
              <a:t>Genomföra </a:t>
            </a:r>
            <a:r>
              <a:rPr lang="sv-SE" sz="1600" b="1" dirty="0">
                <a:solidFill>
                  <a:srgbClr val="FFFFFF"/>
                </a:solidFill>
                <a:latin typeface="+mj-lt"/>
              </a:rPr>
              <a:t>åtgärder</a:t>
            </a:r>
          </a:p>
        </p:txBody>
      </p:sp>
      <p:sp>
        <p:nvSpPr>
          <p:cNvPr id="5" name="Oval 12"/>
          <p:cNvSpPr/>
          <p:nvPr/>
        </p:nvSpPr>
        <p:spPr bwMode="auto">
          <a:xfrm>
            <a:off x="5454279" y="3717032"/>
            <a:ext cx="1782017" cy="1152128"/>
          </a:xfrm>
          <a:prstGeom prst="wedgeEllipseCallou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sv-SE" sz="1200" b="1" dirty="0">
              <a:solidFill>
                <a:schemeClr val="bg1"/>
              </a:solidFill>
              <a:latin typeface="+mj-lt"/>
            </a:endParaRPr>
          </a:p>
          <a:p>
            <a:pPr algn="ctr">
              <a:defRPr/>
            </a:pPr>
            <a:r>
              <a:rPr lang="sv-SE" sz="1600" b="1" dirty="0">
                <a:solidFill>
                  <a:schemeClr val="bg1"/>
                </a:solidFill>
                <a:latin typeface="+mj-lt"/>
              </a:rPr>
              <a:t>Enkät</a:t>
            </a:r>
          </a:p>
        </p:txBody>
      </p:sp>
      <p:sp>
        <p:nvSpPr>
          <p:cNvPr id="6" name="Rektangel med rundade hörn 5"/>
          <p:cNvSpPr/>
          <p:nvPr/>
        </p:nvSpPr>
        <p:spPr bwMode="auto">
          <a:xfrm>
            <a:off x="7429500" y="2636838"/>
            <a:ext cx="1390650" cy="4318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9933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v-SE" altLang="sv-SE" sz="1400" b="1" dirty="0">
                <a:latin typeface="+mj-lt"/>
              </a:rPr>
              <a:t>Pågår</a:t>
            </a:r>
          </a:p>
        </p:txBody>
      </p:sp>
      <p:sp>
        <p:nvSpPr>
          <p:cNvPr id="7" name="Rektangel med rundade hörn 6"/>
          <p:cNvSpPr/>
          <p:nvPr/>
        </p:nvSpPr>
        <p:spPr bwMode="auto">
          <a:xfrm>
            <a:off x="7493000" y="4005263"/>
            <a:ext cx="1471613" cy="477837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9933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v-SE" sz="1400" b="1" dirty="0" smtClean="0">
                <a:latin typeface="+mj-lt"/>
              </a:rPr>
              <a:t>2-23 mars</a:t>
            </a:r>
            <a:endParaRPr lang="sv-SE" sz="1400" b="1" dirty="0">
              <a:latin typeface="+mj-lt"/>
            </a:endParaRPr>
          </a:p>
        </p:txBody>
      </p:sp>
      <p:sp>
        <p:nvSpPr>
          <p:cNvPr id="8" name="Rektangel med rundade hörn 7"/>
          <p:cNvSpPr/>
          <p:nvPr/>
        </p:nvSpPr>
        <p:spPr bwMode="auto">
          <a:xfrm>
            <a:off x="3851275" y="5661248"/>
            <a:ext cx="1512888" cy="55245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9933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v-SE" sz="1400" b="1" dirty="0">
                <a:latin typeface="+mj-lt"/>
              </a:rPr>
              <a:t>A</a:t>
            </a:r>
            <a:r>
              <a:rPr lang="sv-SE" sz="1400" b="1" dirty="0" smtClean="0">
                <a:latin typeface="+mj-lt"/>
              </a:rPr>
              <a:t>pril </a:t>
            </a:r>
            <a:endParaRPr lang="sv-SE" sz="1400" b="1" dirty="0">
              <a:latin typeface="+mj-lt"/>
            </a:endParaRPr>
          </a:p>
        </p:txBody>
      </p:sp>
      <p:sp>
        <p:nvSpPr>
          <p:cNvPr id="9" name="Rektangel med rundade hörn 8"/>
          <p:cNvSpPr/>
          <p:nvPr/>
        </p:nvSpPr>
        <p:spPr bwMode="auto">
          <a:xfrm>
            <a:off x="323850" y="4024312"/>
            <a:ext cx="1511300" cy="1033463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9933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v-SE" sz="1400" b="1" dirty="0" smtClean="0">
                <a:latin typeface="+mj-lt"/>
              </a:rPr>
              <a:t>Maj- december </a:t>
            </a:r>
          </a:p>
          <a:p>
            <a:pPr algn="ctr">
              <a:defRPr/>
            </a:pPr>
            <a:r>
              <a:rPr lang="sv-SE" sz="1400" b="1" dirty="0" smtClean="0">
                <a:latin typeface="+mj-lt"/>
              </a:rPr>
              <a:t>-&gt; </a:t>
            </a:r>
          </a:p>
          <a:p>
            <a:pPr algn="ctr">
              <a:defRPr/>
            </a:pPr>
            <a:r>
              <a:rPr lang="sv-SE" sz="1400" b="1" dirty="0" smtClean="0">
                <a:latin typeface="+mj-lt"/>
              </a:rPr>
              <a:t>VP 2022</a:t>
            </a:r>
            <a:endParaRPr lang="sv-SE" sz="1400" b="1" dirty="0">
              <a:latin typeface="+mj-lt"/>
            </a:endParaRPr>
          </a:p>
          <a:p>
            <a:pPr algn="ctr">
              <a:defRPr/>
            </a:pPr>
            <a:endParaRPr lang="sv-SE" sz="1400" b="1" dirty="0">
              <a:latin typeface="+mj-lt"/>
            </a:endParaRPr>
          </a:p>
        </p:txBody>
      </p:sp>
      <p:sp>
        <p:nvSpPr>
          <p:cNvPr id="10" name="Rektangel med rundade hörn 9"/>
          <p:cNvSpPr/>
          <p:nvPr/>
        </p:nvSpPr>
        <p:spPr bwMode="auto">
          <a:xfrm>
            <a:off x="131841" y="2229140"/>
            <a:ext cx="1621186" cy="5140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9933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v-SE" sz="1400" b="1" dirty="0">
                <a:latin typeface="+mj-lt"/>
              </a:rPr>
              <a:t>Kontinuerligt</a:t>
            </a:r>
          </a:p>
        </p:txBody>
      </p:sp>
      <p:sp>
        <p:nvSpPr>
          <p:cNvPr id="11" name="Flersidigt dokument 2"/>
          <p:cNvSpPr/>
          <p:nvPr/>
        </p:nvSpPr>
        <p:spPr bwMode="auto">
          <a:xfrm>
            <a:off x="1979712" y="3808512"/>
            <a:ext cx="1776884" cy="1348780"/>
          </a:xfrm>
          <a:prstGeom prst="flowChartMultidocumen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v-SE" sz="1600" b="1" dirty="0" smtClean="0">
                <a:solidFill>
                  <a:schemeClr val="bg1"/>
                </a:solidFill>
                <a:latin typeface="+mj-lt"/>
              </a:rPr>
              <a:t>Arbeta  </a:t>
            </a:r>
            <a:r>
              <a:rPr lang="sv-SE" sz="1600" b="1" dirty="0">
                <a:solidFill>
                  <a:schemeClr val="bg1"/>
                </a:solidFill>
                <a:latin typeface="+mj-lt"/>
              </a:rPr>
              <a:t>fram handlings-plan</a:t>
            </a:r>
          </a:p>
        </p:txBody>
      </p:sp>
      <p:sp>
        <p:nvSpPr>
          <p:cNvPr id="12" name="Vänster-höger 3"/>
          <p:cNvSpPr/>
          <p:nvPr/>
        </p:nvSpPr>
        <p:spPr bwMode="auto">
          <a:xfrm>
            <a:off x="3532833" y="4482902"/>
            <a:ext cx="2202949" cy="1178346"/>
          </a:xfrm>
          <a:prstGeom prst="leftRightArrow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sv-SE" sz="1600" b="1" dirty="0">
                <a:solidFill>
                  <a:schemeClr val="bg1"/>
                </a:solidFill>
                <a:latin typeface="+mj-lt"/>
              </a:rPr>
              <a:t>Återkoppla resultat</a:t>
            </a:r>
          </a:p>
        </p:txBody>
      </p:sp>
      <p:sp>
        <p:nvSpPr>
          <p:cNvPr id="13" name="Ellips 12"/>
          <p:cNvSpPr/>
          <p:nvPr/>
        </p:nvSpPr>
        <p:spPr bwMode="auto">
          <a:xfrm>
            <a:off x="5456014" y="2420888"/>
            <a:ext cx="1852290" cy="10916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sv-SE" sz="1600" b="1" dirty="0">
                <a:solidFill>
                  <a:srgbClr val="FFFFFF"/>
                </a:solidFill>
                <a:latin typeface="+mj-lt"/>
              </a:rPr>
              <a:t>Informera</a:t>
            </a:r>
          </a:p>
        </p:txBody>
      </p:sp>
      <p:sp>
        <p:nvSpPr>
          <p:cNvPr id="14" name="Ellips 13"/>
          <p:cNvSpPr/>
          <p:nvPr/>
        </p:nvSpPr>
        <p:spPr bwMode="auto">
          <a:xfrm>
            <a:off x="3681574" y="1856827"/>
            <a:ext cx="1852290" cy="109167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sv-SE" sz="1600" b="1" dirty="0">
                <a:solidFill>
                  <a:srgbClr val="FFFFFF"/>
                </a:solidFill>
                <a:latin typeface="+mj-lt"/>
              </a:rPr>
              <a:t>Följa upp</a:t>
            </a:r>
          </a:p>
        </p:txBody>
      </p:sp>
      <p:sp>
        <p:nvSpPr>
          <p:cNvPr id="15" name="Rektangel med rundade hörn 14"/>
          <p:cNvSpPr/>
          <p:nvPr/>
        </p:nvSpPr>
        <p:spPr bwMode="auto">
          <a:xfrm>
            <a:off x="3655963" y="1300625"/>
            <a:ext cx="1708199" cy="43180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993366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sv-SE" sz="1400" b="1" dirty="0">
                <a:latin typeface="+mj-lt"/>
              </a:rPr>
              <a:t>Kontinuerligt</a:t>
            </a:r>
          </a:p>
        </p:txBody>
      </p:sp>
    </p:spTree>
    <p:extLst>
      <p:ext uri="{BB962C8B-B14F-4D97-AF65-F5344CB8AC3E}">
        <p14:creationId xmlns:p14="http://schemas.microsoft.com/office/powerpoint/2010/main" val="30894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umu SE v01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eå Universitet.potx" id="{2F552BE5-29CE-499A-A660-F176591E2A45}" vid="{E86E6282-E085-44B8-8DAD-FB7DF07483B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727004C715084AB54EE884076EC6F7" ma:contentTypeVersion="5" ma:contentTypeDescription="Skapa ett nytt dokument." ma:contentTypeScope="" ma:versionID="4ba38d621fedebb7125a46e75e7eda88">
  <xsd:schema xmlns:xsd="http://www.w3.org/2001/XMLSchema" xmlns:xs="http://www.w3.org/2001/XMLSchema" xmlns:p="http://schemas.microsoft.com/office/2006/metadata/properties" xmlns:ns1="http://schemas.microsoft.com/sharepoint/v3" xmlns:ns2="cb7ec916-06ea-4d2e-9061-2b5ef86a7732" targetNamespace="http://schemas.microsoft.com/office/2006/metadata/properties" ma:root="true" ma:fieldsID="e9e21a421520ed53432cf61543d4aa32" ns1:_="" ns2:_="">
    <xsd:import namespace="http://schemas.microsoft.com/sharepoint/v3"/>
    <xsd:import namespace="cb7ec916-06ea-4d2e-9061-2b5ef86a773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esponsible" minOccurs="0"/>
                <xsd:element ref="ns2:TypeOfDocument" minOccurs="0"/>
                <xsd:element ref="ns2:Process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7ec916-06ea-4d2e-9061-2b5ef86a7732" elementFormDefault="qualified">
    <xsd:import namespace="http://schemas.microsoft.com/office/2006/documentManagement/types"/>
    <xsd:import namespace="http://schemas.microsoft.com/office/infopath/2007/PartnerControls"/>
    <xsd:element name="Responsible" ma:index="10" nillable="true" ma:displayName="Ansvarig" ma:list="UserInfo" ma:internalName="Responsib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ypeOfDocument" ma:index="11" nillable="true" ma:displayName="Dokumenttyp" ma:internalName="TypeOfDocument">
      <xsd:simpleType>
        <xsd:union memberTypes="dms:Text">
          <xsd:simpleType>
            <xsd:restriction base="dms:Choice">
              <xsd:enumeration value="Avtal"/>
              <xsd:enumeration value="Beslut"/>
              <xsd:enumeration value="Beställning"/>
              <xsd:enumeration value="Bild"/>
              <xsd:enumeration value="Blankett"/>
              <xsd:enumeration value="Budget"/>
              <xsd:enumeration value="Checklista"/>
              <xsd:enumeration value="Film"/>
              <xsd:enumeration value="Handläggningsordning"/>
              <xsd:enumeration value="Kravspecifikation"/>
              <xsd:enumeration value="Minnesanteckning"/>
              <xsd:enumeration value="Offert"/>
              <xsd:enumeration value="Plan"/>
              <xsd:enumeration value="Policy"/>
              <xsd:enumeration value="Presentation"/>
              <xsd:enumeration value="Protokoll"/>
              <xsd:enumeration value="Rapport"/>
              <xsd:enumeration value="Regel"/>
              <xsd:enumeration value="Remiss"/>
              <xsd:enumeration value="Text"/>
              <xsd:enumeration value="Uppdrag"/>
              <xsd:enumeration value="Uppföljning"/>
              <xsd:enumeration value="Utvärdering"/>
              <xsd:enumeration value="Verksamhet"/>
              <xsd:enumeration value="Verksamhetsberättelse"/>
              <xsd:enumeration value="VerksamhetsPlan"/>
              <xsd:enumeration value="Annat"/>
            </xsd:restriction>
          </xsd:simpleType>
        </xsd:union>
      </xsd:simpleType>
    </xsd:element>
    <xsd:element name="Process" ma:index="12" nillable="true" ma:displayName="Process" ma:internalName="Process">
      <xsd:simpleType>
        <xsd:union memberTypes="dms:Text">
          <xsd:simpleType>
            <xsd:restriction base="dms:Choice"/>
          </xsd:simpleType>
        </xsd:union>
      </xsd:simpleType>
    </xsd:element>
    <xsd:element name="Year" ma:index="13" nillable="true" ma:displayName="År" ma:default="2016" ma:internalName="Year">
      <xsd:simpleType>
        <xsd:union memberTypes="dms:Text">
          <xsd:simpleType>
            <xsd:restriction base="dms:Choice">
              <xsd:enumeration value="2010"/>
              <xsd:enumeration value="2011"/>
              <xsd:enumeration value="2012"/>
              <xsd:enumeration value="2013"/>
              <xsd:enumeration value="2014"/>
              <xsd:enumeration value="2015"/>
              <xsd:enumeration value="2016"/>
              <xsd:enumeration value="2017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cess xmlns="cb7ec916-06ea-4d2e-9061-2b5ef86a7732" xsi:nil="true"/>
    <Year xmlns="cb7ec916-06ea-4d2e-9061-2b5ef86a7732">2016</Year>
    <Responsible xmlns="cb7ec916-06ea-4d2e-9061-2b5ef86a7732">
      <UserInfo>
        <DisplayName/>
        <AccountId xsi:nil="true"/>
        <AccountType/>
      </UserInfo>
    </Responsible>
    <PublishingExpirationDate xmlns="http://schemas.microsoft.com/sharepoint/v3" xsi:nil="true"/>
    <PublishingStartDate xmlns="http://schemas.microsoft.com/sharepoint/v3" xsi:nil="true"/>
    <TypeOfDocument xmlns="cb7ec916-06ea-4d2e-9061-2b5ef86a7732" xsi:nil="true"/>
  </documentManagement>
</p:properties>
</file>

<file path=customXml/itemProps1.xml><?xml version="1.0" encoding="utf-8"?>
<ds:datastoreItem xmlns:ds="http://schemas.openxmlformats.org/officeDocument/2006/customXml" ds:itemID="{D8E13D0C-95F0-4603-944D-B0259DDCC772}"/>
</file>

<file path=customXml/itemProps2.xml><?xml version="1.0" encoding="utf-8"?>
<ds:datastoreItem xmlns:ds="http://schemas.openxmlformats.org/officeDocument/2006/customXml" ds:itemID="{DF9D00B3-A85E-411C-8709-0422F6BB4FA0}"/>
</file>

<file path=customXml/itemProps3.xml><?xml version="1.0" encoding="utf-8"?>
<ds:datastoreItem xmlns:ds="http://schemas.openxmlformats.org/officeDocument/2006/customXml" ds:itemID="{37160B45-9164-4206-BA2B-5C757045797F}"/>
</file>

<file path=docProps/app.xml><?xml version="1.0" encoding="utf-8"?>
<Properties xmlns="http://schemas.openxmlformats.org/officeDocument/2006/extended-properties" xmlns:vt="http://schemas.openxmlformats.org/officeDocument/2006/docPropsVTypes">
  <Template>Presentation umu SE v01</Template>
  <TotalTime>750</TotalTime>
  <Words>738</Words>
  <Application>Microsoft Office PowerPoint</Application>
  <PresentationFormat>Bildspel på skärmen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Georgia</vt:lpstr>
      <vt:lpstr>Lucida Grande</vt:lpstr>
      <vt:lpstr>Verdana</vt:lpstr>
      <vt:lpstr>Wingdings</vt:lpstr>
      <vt:lpstr>Presentation umu SE v01</vt:lpstr>
      <vt:lpstr>Var med och utveckla Umeå universitet</vt:lpstr>
      <vt:lpstr>Syfte med medarbetarundersökningen</vt:lpstr>
      <vt:lpstr>Korta fakta  </vt:lpstr>
      <vt:lpstr>Varför ska jag svara på enkäten?    </vt:lpstr>
      <vt:lpstr>Vad har hänt sedan förra  undersökningen?</vt:lpstr>
      <vt:lpstr>Medarbetarundersökningen-  en del av SAM</vt:lpstr>
      <vt:lpstr>arbetsProcess före/efter resultatet </vt:lpstr>
      <vt:lpstr>Roller och ansvar</vt:lpstr>
      <vt:lpstr>Process och tidplan</vt:lpstr>
      <vt:lpstr>Arbetet med resultatet</vt:lpstr>
      <vt:lpstr>Riktvärden resultat</vt:lpstr>
      <vt:lpstr>Är resultatet bra eller dåligt?</vt:lpstr>
      <vt:lpstr>Information</vt:lpstr>
    </vt:vector>
  </TitlesOfParts>
  <Company>Umeå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 med och utveckla Umeå universitet</dc:title>
  <dc:creator>Lars Mähler</dc:creator>
  <cp:lastModifiedBy>Pernilla Jansson</cp:lastModifiedBy>
  <cp:revision>36</cp:revision>
  <dcterms:created xsi:type="dcterms:W3CDTF">2018-02-27T14:46:33Z</dcterms:created>
  <dcterms:modified xsi:type="dcterms:W3CDTF">2021-02-16T09:24:45Z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0x01010055727004C715084AB54EE884076EC6F7</vt:lpwstr>
  </property>
</Properties>
</file>