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404" r:id="rId5"/>
  </p:sldIdLst>
  <p:sldSz cx="10691813" cy="7559675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765"/>
    <a:srgbClr val="F1EFE4"/>
    <a:srgbClr val="A3C1B1"/>
    <a:srgbClr val="F1D0CF"/>
    <a:srgbClr val="EABAB9"/>
    <a:srgbClr val="E3C8B8"/>
    <a:srgbClr val="DCA872"/>
    <a:srgbClr val="AE898B"/>
    <a:srgbClr val="73A79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4265E-AAE1-4D0A-BD9F-F1EEB4BB8C54}" v="129" dt="2023-08-16T11:16:55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1FDD4-FA2E-4C94-B1F3-20642CF36AC4}" type="datetimeFigureOut">
              <a:rPr lang="sv-SE" smtClean="0"/>
              <a:t>2023-09-08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86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751BA-8C64-424B-B0DD-187F112A52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96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1C636-B835-4A90-BB3B-B182102A57A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517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999-7AC6-4E6A-BBFA-CC398F2BEE88}" type="datetimeFigureOut">
              <a:rPr lang="sv-SE" smtClean="0"/>
              <a:t>2023-09-08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93D-3A4B-4C11-85F3-2C37DB5BCD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11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999-7AC6-4E6A-BBFA-CC398F2BEE88}" type="datetimeFigureOut">
              <a:rPr lang="sv-SE" smtClean="0"/>
              <a:t>2023-09-08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93D-3A4B-4C11-85F3-2C37DB5BCD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24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999-7AC6-4E6A-BBFA-CC398F2BEE88}" type="datetimeFigureOut">
              <a:rPr lang="sv-SE" smtClean="0"/>
              <a:t>2023-09-08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93D-3A4B-4C11-85F3-2C37DB5BCD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331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999-7AC6-4E6A-BBFA-CC398F2BEE88}" type="datetimeFigureOut">
              <a:rPr lang="sv-SE" smtClean="0"/>
              <a:t>2023-09-08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93D-3A4B-4C11-85F3-2C37DB5BCD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98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999-7AC6-4E6A-BBFA-CC398F2BEE88}" type="datetimeFigureOut">
              <a:rPr lang="sv-SE" smtClean="0"/>
              <a:t>2023-09-08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93D-3A4B-4C11-85F3-2C37DB5BCD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122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999-7AC6-4E6A-BBFA-CC398F2BEE88}" type="datetimeFigureOut">
              <a:rPr lang="sv-SE" smtClean="0"/>
              <a:t>2023-09-08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93D-3A4B-4C11-85F3-2C37DB5BCD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764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999-7AC6-4E6A-BBFA-CC398F2BEE88}" type="datetimeFigureOut">
              <a:rPr lang="sv-SE" smtClean="0"/>
              <a:t>2023-09-08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93D-3A4B-4C11-85F3-2C37DB5BCD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229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999-7AC6-4E6A-BBFA-CC398F2BEE88}" type="datetimeFigureOut">
              <a:rPr lang="sv-SE" smtClean="0"/>
              <a:t>2023-09-08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93D-3A4B-4C11-85F3-2C37DB5BCD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78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999-7AC6-4E6A-BBFA-CC398F2BEE88}" type="datetimeFigureOut">
              <a:rPr lang="sv-SE" smtClean="0"/>
              <a:t>2023-09-08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93D-3A4B-4C11-85F3-2C37DB5BCD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54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999-7AC6-4E6A-BBFA-CC398F2BEE88}" type="datetimeFigureOut">
              <a:rPr lang="sv-SE" smtClean="0"/>
              <a:t>2023-09-08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93D-3A4B-4C11-85F3-2C37DB5BCD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69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999-7AC6-4E6A-BBFA-CC398F2BEE88}" type="datetimeFigureOut">
              <a:rPr lang="sv-SE" smtClean="0"/>
              <a:t>2023-09-08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A93D-3A4B-4C11-85F3-2C37DB5BCD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58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5999-7AC6-4E6A-BBFA-CC398F2BEE88}" type="datetimeFigureOut">
              <a:rPr lang="sv-SE" smtClean="0"/>
              <a:t>2023-09-08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7A93D-3A4B-4C11-85F3-2C37DB5BCD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742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grationsverket.se/Privatpersoner/EU-EES-medborgare-och-varaktigt-bosatta/Medborgare-i-Schweiz.html" TargetMode="External"/><Relationship Id="rId13" Type="http://schemas.openxmlformats.org/officeDocument/2006/relationships/hyperlink" Target="https://www.aurora.umu.se/stod-och-service/administration-och-chef/hr-guiden/internationella-hr-fragor/migrationsregler-och-tillstand/medborgare-utanfor-euees/uppehallstillstand-for-besok-utbytesdoktorander-gaster/" TargetMode="External"/><Relationship Id="rId18" Type="http://schemas.openxmlformats.org/officeDocument/2006/relationships/hyperlink" Target="https://www.aurora.umu.se/stod-och-service/administration-och-chef/hr-guiden/internationella-hr-fragor/migrationsregler-och-tillstand/medborgare-utanfor-euees/uppehallstillstand-for-doktorander/" TargetMode="External"/><Relationship Id="rId3" Type="http://schemas.openxmlformats.org/officeDocument/2006/relationships/hyperlink" Target="https://www.migrationsverket.se/Andra-aktorer/Anordnare-av-hogre-utbildning/Fran-ansokan-till-beslut/Doktorander/Ansokan-om-uppehallstillstand-for-doktorandstudier.html" TargetMode="External"/><Relationship Id="rId21" Type="http://schemas.openxmlformats.org/officeDocument/2006/relationships/hyperlink" Target="https://www.aurora.umu.se/stod-och-service/administration-och-chef/hr-guiden/internationella-hr-fragor/migrationsregler-och-tillstand/medborgare-utanfor-euees/arbetstillstand/" TargetMode="External"/><Relationship Id="rId7" Type="http://schemas.openxmlformats.org/officeDocument/2006/relationships/hyperlink" Target="https://www.migrationsverket.se/Privatpersoner/EU-EES-medborgare-och-varaktigt-bosatta/Varaktigt-bosatt.html" TargetMode="External"/><Relationship Id="rId12" Type="http://schemas.openxmlformats.org/officeDocument/2006/relationships/image" Target="../media/image2.png"/><Relationship Id="rId17" Type="http://schemas.openxmlformats.org/officeDocument/2006/relationships/hyperlink" Target="https://www.aurora.umu.se/stod-och-service/administration-och-chef/hr-guiden/internationella-hr-fragor/migrationsregler-och-tillstand/medborgare-fran-eu-ess/varaktigt-bosatt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aurora.umu.se/stod-och-service/administration-och-chef/hr-guiden/internationella-hr-fragor/migrationsregler-och-tillstand/medborgare-fran-eu-ess/medborgare-i-schweiz/" TargetMode="External"/><Relationship Id="rId20" Type="http://schemas.openxmlformats.org/officeDocument/2006/relationships/hyperlink" Target="https://www.aurora.umu.se/stod-och-service/administration-och-chef/hr-guiden/internationella-hr-fragor/migrationsregler-och-tillstand/medborgare-utanfor-euees/uppehallstillstand-for-forskarmobilit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grationsverket.se/Privatpersoner/Besoka-Sverige/Besoka-Sverige-langre-an-90-dagar.html" TargetMode="External"/><Relationship Id="rId11" Type="http://schemas.openxmlformats.org/officeDocument/2006/relationships/hyperlink" Target="https://www.aurora.umu.se/stod-och-service/administration-och-chef/hr-guiden/internationella-hr-fragor/migrationsregler-och-tillstand/medborgare-fran-eu-ess/nordisk-medborgare/" TargetMode="External"/><Relationship Id="rId5" Type="http://schemas.openxmlformats.org/officeDocument/2006/relationships/hyperlink" Target="https://www.migrationsverket.se/Privatpersoner/Arbeta-i-Sverige/Anstalld/Sarskilda-regler-for-vissa-yrken-och-lander/Forskare.html" TargetMode="External"/><Relationship Id="rId15" Type="http://schemas.openxmlformats.org/officeDocument/2006/relationships/hyperlink" Target="https://www.aurora.umu.se/stod-och-service/administration-och-chef/hr-guiden/internationella-hr-fragor/migrationsregler-och-tillstand/medborgare-fran-eu-ess/euees-medborgare-stipendiat/" TargetMode="External"/><Relationship Id="rId23" Type="http://schemas.openxmlformats.org/officeDocument/2006/relationships/hyperlink" Target="https://www.aurora.umu.se/stod-och-service/administration-och-chef/hr-guiden/internationella-hr-fragor/migrationsregler-och-tillstand/medborgare-fran-eu-ess/euees-medborgare-anstalld/" TargetMode="External"/><Relationship Id="rId10" Type="http://schemas.openxmlformats.org/officeDocument/2006/relationships/image" Target="../media/image1.png"/><Relationship Id="rId19" Type="http://schemas.openxmlformats.org/officeDocument/2006/relationships/hyperlink" Target="https://www.aurora.umu.se/stod-och-service/administration-och-chef/hr-guiden/internationella-hr-fragor/migrationsregler-och-tillstand/medborgare-utanfor-euees/uppehallstillstand-for-forskare/" TargetMode="External"/><Relationship Id="rId4" Type="http://schemas.openxmlformats.org/officeDocument/2006/relationships/hyperlink" Target="https://www.migrationsverket.se/Privatpersoner/Arbeta-i-Sverige/Anstalld/Sa-ansoker-du.html" TargetMode="External"/><Relationship Id="rId9" Type="http://schemas.openxmlformats.org/officeDocument/2006/relationships/hyperlink" Target="https://www.aurora.umu.se/stod-och-service/administration-och-chef/hr-guiden/internationella-hr-fragor/migrationsregler-och-tillstand/medborgare-utanfor-euees/visum/" TargetMode="External"/><Relationship Id="rId14" Type="http://schemas.openxmlformats.org/officeDocument/2006/relationships/image" Target="../media/image3.png"/><Relationship Id="rId22" Type="http://schemas.openxmlformats.org/officeDocument/2006/relationships/hyperlink" Target="https://www.aurora.umu.se/stod-och-service/administration-och-chef/hr-guiden/internationella-hr-fragor/migrationsregler-och-tillstand/medborgare-utanfor-euees/uppehallstillstand-for-forskare-stipendi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08791CFD-18AB-0EC3-37DA-03D82B660C11}"/>
              </a:ext>
            </a:extLst>
          </p:cNvPr>
          <p:cNvSpPr txBox="1"/>
          <p:nvPr/>
        </p:nvSpPr>
        <p:spPr>
          <a:xfrm>
            <a:off x="0" y="563635"/>
            <a:ext cx="1069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latin typeface="Verdana" panose="020B0604030504040204" pitchFamily="34" charset="0"/>
                <a:ea typeface="Verdana" panose="020B0604030504040204" pitchFamily="34" charset="0"/>
              </a:rPr>
              <a:t>Processkarta - Tillstånd</a:t>
            </a:r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588F8409-5084-49D2-8E32-26AE1D702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83190" y="1348010"/>
            <a:ext cx="8991518" cy="0"/>
          </a:xfrm>
          <a:prstGeom prst="straightConnector1">
            <a:avLst/>
          </a:prstGeom>
          <a:ln w="25400">
            <a:solidFill>
              <a:srgbClr val="2A476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med rundade hörn 5">
            <a:extLst>
              <a:ext uri="{FF2B5EF4-FFF2-40B4-BE49-F238E27FC236}">
                <a16:creationId xmlns:a16="http://schemas.microsoft.com/office/drawing/2014/main" id="{39FD5407-4A00-45E3-B09C-60BBFED34F16}"/>
              </a:ext>
            </a:extLst>
          </p:cNvPr>
          <p:cNvSpPr/>
          <p:nvPr/>
        </p:nvSpPr>
        <p:spPr>
          <a:xfrm>
            <a:off x="893118" y="1567116"/>
            <a:ext cx="1651590" cy="37263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Medborgarskap</a:t>
            </a:r>
          </a:p>
        </p:txBody>
      </p:sp>
      <p:sp>
        <p:nvSpPr>
          <p:cNvPr id="47" name="Rektangel med rundade hörn 6">
            <a:extLst>
              <a:ext uri="{FF2B5EF4-FFF2-40B4-BE49-F238E27FC236}">
                <a16:creationId xmlns:a16="http://schemas.microsoft.com/office/drawing/2014/main" id="{47A568C1-579A-44E9-BD1F-F24503426BFB}"/>
              </a:ext>
            </a:extLst>
          </p:cNvPr>
          <p:cNvSpPr/>
          <p:nvPr/>
        </p:nvSpPr>
        <p:spPr>
          <a:xfrm>
            <a:off x="2719035" y="1567116"/>
            <a:ext cx="1651590" cy="37263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Uppdrag </a:t>
            </a:r>
            <a:br>
              <a:rPr lang="sv-SE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0-3 mån</a:t>
            </a:r>
          </a:p>
        </p:txBody>
      </p:sp>
      <p:sp>
        <p:nvSpPr>
          <p:cNvPr id="46" name="Rektangel med rundade hörn 6">
            <a:extLst>
              <a:ext uri="{FF2B5EF4-FFF2-40B4-BE49-F238E27FC236}">
                <a16:creationId xmlns:a16="http://schemas.microsoft.com/office/drawing/2014/main" id="{060A00F9-B9AC-4716-9A0B-CBF0E6EA7848}"/>
              </a:ext>
            </a:extLst>
          </p:cNvPr>
          <p:cNvSpPr/>
          <p:nvPr/>
        </p:nvSpPr>
        <p:spPr>
          <a:xfrm>
            <a:off x="4546693" y="1576561"/>
            <a:ext cx="1651590" cy="37133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Uppdrag </a:t>
            </a:r>
            <a:br>
              <a:rPr lang="sv-SE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v-SE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3mån – längre</a:t>
            </a:r>
          </a:p>
        </p:txBody>
      </p:sp>
      <p:sp>
        <p:nvSpPr>
          <p:cNvPr id="7" name="Rektangel med rundade hörn 6">
            <a:extLst>
              <a:ext uri="{FF2B5EF4-FFF2-40B4-BE49-F238E27FC236}">
                <a16:creationId xmlns:a16="http://schemas.microsoft.com/office/drawing/2014/main" id="{ED4C24F6-4DDB-4FFA-BD48-DD18A2105FFF}"/>
              </a:ext>
            </a:extLst>
          </p:cNvPr>
          <p:cNvSpPr/>
          <p:nvPr/>
        </p:nvSpPr>
        <p:spPr>
          <a:xfrm>
            <a:off x="6372610" y="1585393"/>
            <a:ext cx="1674440" cy="36873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Tillstånd</a:t>
            </a:r>
          </a:p>
          <a:p>
            <a:pPr algn="ctr"/>
            <a:r>
              <a:rPr lang="sv-SE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Migrationsverket</a:t>
            </a:r>
          </a:p>
        </p:txBody>
      </p:sp>
      <p:sp>
        <p:nvSpPr>
          <p:cNvPr id="57" name="Rektangel med rundade hörn 6">
            <a:extLst>
              <a:ext uri="{FF2B5EF4-FFF2-40B4-BE49-F238E27FC236}">
                <a16:creationId xmlns:a16="http://schemas.microsoft.com/office/drawing/2014/main" id="{EEA492BE-8000-E621-C03B-2D202E9F0D97}"/>
              </a:ext>
            </a:extLst>
          </p:cNvPr>
          <p:cNvSpPr/>
          <p:nvPr/>
        </p:nvSpPr>
        <p:spPr>
          <a:xfrm>
            <a:off x="8200268" y="1585393"/>
            <a:ext cx="1674440" cy="36873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HR-guiden</a:t>
            </a:r>
          </a:p>
        </p:txBody>
      </p:sp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4FCA0C13-FDF6-4363-8655-E2DC994AD03A}"/>
              </a:ext>
            </a:extLst>
          </p:cNvPr>
          <p:cNvSpPr/>
          <p:nvPr/>
        </p:nvSpPr>
        <p:spPr>
          <a:xfrm>
            <a:off x="6372610" y="2073773"/>
            <a:ext cx="1674440" cy="372636"/>
          </a:xfrm>
          <a:prstGeom prst="roundRect">
            <a:avLst/>
          </a:prstGeom>
          <a:solidFill>
            <a:srgbClr val="2947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Inget tillstånd</a:t>
            </a:r>
          </a:p>
        </p:txBody>
      </p:sp>
      <p:sp>
        <p:nvSpPr>
          <p:cNvPr id="9" name="Rektangel med rundade hörn 8">
            <a:extLst>
              <a:ext uri="{FF2B5EF4-FFF2-40B4-BE49-F238E27FC236}">
                <a16:creationId xmlns:a16="http://schemas.microsoft.com/office/drawing/2014/main" id="{65B53CAE-293A-4810-A951-90026F795A16}"/>
              </a:ext>
            </a:extLst>
          </p:cNvPr>
          <p:cNvSpPr/>
          <p:nvPr/>
        </p:nvSpPr>
        <p:spPr>
          <a:xfrm>
            <a:off x="6359911" y="2560756"/>
            <a:ext cx="1683615" cy="370033"/>
          </a:xfrm>
          <a:prstGeom prst="roundRect">
            <a:avLst/>
          </a:prstGeom>
          <a:solidFill>
            <a:srgbClr val="6571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Inget tillstånd</a:t>
            </a:r>
          </a:p>
        </p:txBody>
      </p:sp>
      <p:sp>
        <p:nvSpPr>
          <p:cNvPr id="12" name="Rektangel med rundade hörn 12">
            <a:extLst>
              <a:ext uri="{FF2B5EF4-FFF2-40B4-BE49-F238E27FC236}">
                <a16:creationId xmlns:a16="http://schemas.microsoft.com/office/drawing/2014/main" id="{4583FD0A-2579-4D58-82ED-62B63FA39B88}"/>
              </a:ext>
            </a:extLst>
          </p:cNvPr>
          <p:cNvSpPr/>
          <p:nvPr/>
        </p:nvSpPr>
        <p:spPr>
          <a:xfrm>
            <a:off x="883191" y="2073773"/>
            <a:ext cx="1661517" cy="372637"/>
          </a:xfrm>
          <a:prstGeom prst="roundRect">
            <a:avLst/>
          </a:prstGeom>
          <a:solidFill>
            <a:srgbClr val="2947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Nordiskt</a:t>
            </a:r>
          </a:p>
        </p:txBody>
      </p:sp>
      <p:sp>
        <p:nvSpPr>
          <p:cNvPr id="14" name="Rektangel med rundade hörn 14">
            <a:extLst>
              <a:ext uri="{FF2B5EF4-FFF2-40B4-BE49-F238E27FC236}">
                <a16:creationId xmlns:a16="http://schemas.microsoft.com/office/drawing/2014/main" id="{765F18FD-4E11-4F6D-95AB-B8143624E5DC}"/>
              </a:ext>
            </a:extLst>
          </p:cNvPr>
          <p:cNvSpPr/>
          <p:nvPr/>
        </p:nvSpPr>
        <p:spPr>
          <a:xfrm>
            <a:off x="883190" y="2556392"/>
            <a:ext cx="1661517" cy="372637"/>
          </a:xfrm>
          <a:prstGeom prst="roundRect">
            <a:avLst/>
          </a:prstGeom>
          <a:solidFill>
            <a:srgbClr val="6571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EU/EES</a:t>
            </a:r>
          </a:p>
        </p:txBody>
      </p:sp>
      <p:sp>
        <p:nvSpPr>
          <p:cNvPr id="15" name="Rektangel med rundade hörn 16">
            <a:hlinkClick r:id="rId3"/>
            <a:extLst>
              <a:ext uri="{FF2B5EF4-FFF2-40B4-BE49-F238E27FC236}">
                <a16:creationId xmlns:a16="http://schemas.microsoft.com/office/drawing/2014/main" id="{57A4607D-6ED8-435F-A4C5-B2A65CD6A417}"/>
              </a:ext>
            </a:extLst>
          </p:cNvPr>
          <p:cNvSpPr/>
          <p:nvPr/>
        </p:nvSpPr>
        <p:spPr>
          <a:xfrm>
            <a:off x="6361229" y="4889698"/>
            <a:ext cx="1662627" cy="346158"/>
          </a:xfrm>
          <a:prstGeom prst="roundRect">
            <a:avLst/>
          </a:prstGeom>
          <a:solidFill>
            <a:srgbClr val="EABA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  <a:latin typeface="Georgia" panose="02040502050405020303" pitchFamily="18" charset="0"/>
              </a:rPr>
              <a:t>Uppehållstillstånd för doktorander</a:t>
            </a:r>
          </a:p>
        </p:txBody>
      </p:sp>
      <p:sp>
        <p:nvSpPr>
          <p:cNvPr id="16" name="Rektangel med rundade hörn 17">
            <a:hlinkClick r:id="rId4"/>
            <a:extLst>
              <a:ext uri="{FF2B5EF4-FFF2-40B4-BE49-F238E27FC236}">
                <a16:creationId xmlns:a16="http://schemas.microsoft.com/office/drawing/2014/main" id="{8C92217B-CE87-4CA2-8965-D53B99333BD1}"/>
              </a:ext>
            </a:extLst>
          </p:cNvPr>
          <p:cNvSpPr/>
          <p:nvPr/>
        </p:nvSpPr>
        <p:spPr>
          <a:xfrm>
            <a:off x="6380556" y="6225832"/>
            <a:ext cx="1662970" cy="382267"/>
          </a:xfrm>
          <a:prstGeom prst="roundRect">
            <a:avLst/>
          </a:prstGeom>
          <a:solidFill>
            <a:srgbClr val="F1EF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  <a:latin typeface="Georgia" panose="02040502050405020303" pitchFamily="18" charset="0"/>
              </a:rPr>
              <a:t>Arbetstillstånd</a:t>
            </a:r>
          </a:p>
        </p:txBody>
      </p:sp>
      <p:sp>
        <p:nvSpPr>
          <p:cNvPr id="20" name="Rektangel med rundade hörn 21">
            <a:hlinkClick r:id="rId5"/>
            <a:extLst>
              <a:ext uri="{FF2B5EF4-FFF2-40B4-BE49-F238E27FC236}">
                <a16:creationId xmlns:a16="http://schemas.microsoft.com/office/drawing/2014/main" id="{7F471CBC-FE90-42C7-AFDB-AD2B2E1F6EC3}"/>
              </a:ext>
            </a:extLst>
          </p:cNvPr>
          <p:cNvSpPr/>
          <p:nvPr/>
        </p:nvSpPr>
        <p:spPr>
          <a:xfrm>
            <a:off x="6364498" y="5324074"/>
            <a:ext cx="1674439" cy="346157"/>
          </a:xfrm>
          <a:prstGeom prst="roundRect">
            <a:avLst/>
          </a:prstGeom>
          <a:solidFill>
            <a:srgbClr val="DCA87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>
                <a:solidFill>
                  <a:schemeClr val="tx1"/>
                </a:solidFill>
                <a:latin typeface="Georgia" panose="02040502050405020303" pitchFamily="18" charset="0"/>
              </a:rPr>
              <a:t>Uppehållstillstånd för forskare</a:t>
            </a:r>
          </a:p>
        </p:txBody>
      </p:sp>
      <p:sp>
        <p:nvSpPr>
          <p:cNvPr id="25" name="Rektangel med rundade hörn 30">
            <a:hlinkClick r:id="rId6"/>
            <a:extLst>
              <a:ext uri="{FF2B5EF4-FFF2-40B4-BE49-F238E27FC236}">
                <a16:creationId xmlns:a16="http://schemas.microsoft.com/office/drawing/2014/main" id="{5EA8FB21-18C8-45FA-9E53-952C861AAF27}"/>
              </a:ext>
            </a:extLst>
          </p:cNvPr>
          <p:cNvSpPr/>
          <p:nvPr/>
        </p:nvSpPr>
        <p:spPr>
          <a:xfrm>
            <a:off x="6373756" y="4420578"/>
            <a:ext cx="1672147" cy="379798"/>
          </a:xfrm>
          <a:prstGeom prst="roundRect">
            <a:avLst/>
          </a:prstGeom>
          <a:solidFill>
            <a:srgbClr val="AE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  <a:latin typeface="Georgia" panose="02040502050405020303" pitchFamily="18" charset="0"/>
              </a:rPr>
              <a:t>Uppehållstillstånd för besök</a:t>
            </a:r>
          </a:p>
        </p:txBody>
      </p:sp>
      <p:sp>
        <p:nvSpPr>
          <p:cNvPr id="29" name="Rektangel med rundade hörn 34">
            <a:hlinkClick r:id="rId7"/>
            <a:extLst>
              <a:ext uri="{FF2B5EF4-FFF2-40B4-BE49-F238E27FC236}">
                <a16:creationId xmlns:a16="http://schemas.microsoft.com/office/drawing/2014/main" id="{6F1AA7E0-2A8F-447E-B1CD-93C73943E11E}"/>
              </a:ext>
            </a:extLst>
          </p:cNvPr>
          <p:cNvSpPr/>
          <p:nvPr/>
        </p:nvSpPr>
        <p:spPr>
          <a:xfrm>
            <a:off x="6364498" y="3971118"/>
            <a:ext cx="1674440" cy="355958"/>
          </a:xfrm>
          <a:prstGeom prst="roundRect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EG/EU Uppehållstillstånd</a:t>
            </a:r>
          </a:p>
        </p:txBody>
      </p:sp>
      <p:sp>
        <p:nvSpPr>
          <p:cNvPr id="33" name="Rektangel med rundade hörn 46">
            <a:extLst>
              <a:ext uri="{FF2B5EF4-FFF2-40B4-BE49-F238E27FC236}">
                <a16:creationId xmlns:a16="http://schemas.microsoft.com/office/drawing/2014/main" id="{796FDB45-78D3-404B-8CE6-80E45C22338A}"/>
              </a:ext>
            </a:extLst>
          </p:cNvPr>
          <p:cNvSpPr/>
          <p:nvPr/>
        </p:nvSpPr>
        <p:spPr>
          <a:xfrm>
            <a:off x="883190" y="4420579"/>
            <a:ext cx="1640600" cy="2184420"/>
          </a:xfrm>
          <a:prstGeom prst="roundRect">
            <a:avLst/>
          </a:prstGeom>
          <a:solidFill>
            <a:srgbClr val="73A79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sv-SE" sz="1000" b="1" dirty="0">
                <a:solidFill>
                  <a:schemeClr val="tx1"/>
                </a:solidFill>
                <a:latin typeface="Georgia" panose="02040502050405020303" pitchFamily="18" charset="0"/>
              </a:rPr>
              <a:t>Utanför EU/EES</a:t>
            </a:r>
          </a:p>
          <a:p>
            <a:pPr algn="ctr"/>
            <a:endParaRPr lang="sv-SE" sz="1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sv-SE" sz="1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sv-SE" sz="1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sv-SE" sz="1000" b="1" dirty="0">
                <a:solidFill>
                  <a:schemeClr val="tx1"/>
                </a:solidFill>
                <a:latin typeface="Georgia" panose="02040502050405020303" pitchFamily="18" charset="0"/>
              </a:rPr>
              <a:t>Uppdragets tid och uppdrages art avgör tillståndet</a:t>
            </a:r>
          </a:p>
          <a:p>
            <a:pPr algn="ctr"/>
            <a:endParaRPr lang="sv-SE" sz="1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sv-SE" sz="1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sv-SE" sz="1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sv-SE" sz="1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sv-SE" sz="1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6" name="Rektangel med rundade hörn 3">
            <a:extLst>
              <a:ext uri="{FF2B5EF4-FFF2-40B4-BE49-F238E27FC236}">
                <a16:creationId xmlns:a16="http://schemas.microsoft.com/office/drawing/2014/main" id="{3C24A23F-75E9-4C6C-B524-6CD9E14F27A1}"/>
              </a:ext>
            </a:extLst>
          </p:cNvPr>
          <p:cNvSpPr/>
          <p:nvPr/>
        </p:nvSpPr>
        <p:spPr>
          <a:xfrm>
            <a:off x="883190" y="3039010"/>
            <a:ext cx="1661517" cy="8048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rgbClr val="2A4765"/>
                </a:solidFill>
                <a:latin typeface="Georgia" panose="02040502050405020303" pitchFamily="18" charset="0"/>
              </a:rPr>
              <a:t>Schweiz</a:t>
            </a:r>
          </a:p>
        </p:txBody>
      </p:sp>
      <p:sp>
        <p:nvSpPr>
          <p:cNvPr id="38" name="Rektangel med rundade hörn 47">
            <a:hlinkClick r:id="rId8"/>
            <a:extLst>
              <a:ext uri="{FF2B5EF4-FFF2-40B4-BE49-F238E27FC236}">
                <a16:creationId xmlns:a16="http://schemas.microsoft.com/office/drawing/2014/main" id="{061B7F70-91E4-4D04-BDEE-7808ED593D86}"/>
              </a:ext>
            </a:extLst>
          </p:cNvPr>
          <p:cNvSpPr/>
          <p:nvPr/>
        </p:nvSpPr>
        <p:spPr>
          <a:xfrm>
            <a:off x="6351093" y="3486730"/>
            <a:ext cx="1683615" cy="3700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rgbClr val="2A4765"/>
                </a:solidFill>
                <a:latin typeface="Georgia" panose="02040502050405020303" pitchFamily="18" charset="0"/>
              </a:rPr>
              <a:t>Uppehållstillstånd för medborgare i Schweiz</a:t>
            </a:r>
          </a:p>
        </p:txBody>
      </p:sp>
      <p:sp>
        <p:nvSpPr>
          <p:cNvPr id="54" name="Rektangel med rundade hörn 13">
            <a:extLst>
              <a:ext uri="{FF2B5EF4-FFF2-40B4-BE49-F238E27FC236}">
                <a16:creationId xmlns:a16="http://schemas.microsoft.com/office/drawing/2014/main" id="{C1FD4335-732B-417D-8F11-9175B93C2E90}"/>
              </a:ext>
            </a:extLst>
          </p:cNvPr>
          <p:cNvSpPr/>
          <p:nvPr/>
        </p:nvSpPr>
        <p:spPr>
          <a:xfrm>
            <a:off x="4562018" y="6232143"/>
            <a:ext cx="1636265" cy="376167"/>
          </a:xfrm>
          <a:prstGeom prst="roundRect">
            <a:avLst/>
          </a:prstGeom>
          <a:solidFill>
            <a:srgbClr val="F1EF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  <a:latin typeface="Georgia" panose="02040502050405020303" pitchFamily="18" charset="0"/>
              </a:rPr>
              <a:t>Ej huvudsakligen forskning</a:t>
            </a:r>
          </a:p>
        </p:txBody>
      </p:sp>
      <p:sp>
        <p:nvSpPr>
          <p:cNvPr id="55" name="Rektangel med rundade hörn 18">
            <a:extLst>
              <a:ext uri="{FF2B5EF4-FFF2-40B4-BE49-F238E27FC236}">
                <a16:creationId xmlns:a16="http://schemas.microsoft.com/office/drawing/2014/main" id="{630E571F-44E7-4D1C-9DCD-73D7F7E138B6}"/>
              </a:ext>
            </a:extLst>
          </p:cNvPr>
          <p:cNvSpPr/>
          <p:nvPr/>
        </p:nvSpPr>
        <p:spPr>
          <a:xfrm>
            <a:off x="4560896" y="5324075"/>
            <a:ext cx="1642743" cy="346158"/>
          </a:xfrm>
          <a:prstGeom prst="roundRect">
            <a:avLst/>
          </a:prstGeom>
          <a:solidFill>
            <a:srgbClr val="DCA87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  <a:latin typeface="Georgia" panose="02040502050405020303" pitchFamily="18" charset="0"/>
              </a:rPr>
              <a:t>Huvudsakligen forskning</a:t>
            </a:r>
          </a:p>
        </p:txBody>
      </p:sp>
      <p:sp>
        <p:nvSpPr>
          <p:cNvPr id="56" name="Rektangel med rundade hörn 20">
            <a:extLst>
              <a:ext uri="{FF2B5EF4-FFF2-40B4-BE49-F238E27FC236}">
                <a16:creationId xmlns:a16="http://schemas.microsoft.com/office/drawing/2014/main" id="{9D7971B4-0A32-451B-B0CD-EE03A0A07ACE}"/>
              </a:ext>
            </a:extLst>
          </p:cNvPr>
          <p:cNvSpPr/>
          <p:nvPr/>
        </p:nvSpPr>
        <p:spPr>
          <a:xfrm>
            <a:off x="4558842" y="4891742"/>
            <a:ext cx="1643633" cy="346159"/>
          </a:xfrm>
          <a:prstGeom prst="roundRect">
            <a:avLst/>
          </a:prstGeom>
          <a:solidFill>
            <a:srgbClr val="EABA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>
                <a:solidFill>
                  <a:schemeClr val="tx1"/>
                </a:solidFill>
                <a:latin typeface="Georgia" panose="02040502050405020303" pitchFamily="18" charset="0"/>
              </a:rPr>
              <a:t>Doktorand</a:t>
            </a:r>
          </a:p>
        </p:txBody>
      </p:sp>
      <p:sp>
        <p:nvSpPr>
          <p:cNvPr id="58" name="Rektangel med rundade hörn 32">
            <a:extLst>
              <a:ext uri="{FF2B5EF4-FFF2-40B4-BE49-F238E27FC236}">
                <a16:creationId xmlns:a16="http://schemas.microsoft.com/office/drawing/2014/main" id="{D4E3445A-8ABE-4424-A6C2-B3E7B2C1EC9F}"/>
              </a:ext>
            </a:extLst>
          </p:cNvPr>
          <p:cNvSpPr/>
          <p:nvPr/>
        </p:nvSpPr>
        <p:spPr>
          <a:xfrm>
            <a:off x="4554650" y="4425770"/>
            <a:ext cx="1646863" cy="379798"/>
          </a:xfrm>
          <a:prstGeom prst="roundRect">
            <a:avLst/>
          </a:prstGeom>
          <a:solidFill>
            <a:srgbClr val="AE89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  <a:latin typeface="Georgia" panose="02040502050405020303" pitchFamily="18" charset="0"/>
              </a:rPr>
              <a:t>Besökare/</a:t>
            </a:r>
          </a:p>
          <a:p>
            <a:pPr algn="ctr"/>
            <a:r>
              <a:rPr lang="sv-SE" sz="1000" b="1" dirty="0">
                <a:solidFill>
                  <a:schemeClr val="tx1"/>
                </a:solidFill>
                <a:latin typeface="Georgia" panose="02040502050405020303" pitchFamily="18" charset="0"/>
              </a:rPr>
              <a:t>Utbytesdoktorand</a:t>
            </a:r>
          </a:p>
        </p:txBody>
      </p:sp>
      <p:sp>
        <p:nvSpPr>
          <p:cNvPr id="61" name="Rektangel med rundade hörn 40">
            <a:extLst>
              <a:ext uri="{FF2B5EF4-FFF2-40B4-BE49-F238E27FC236}">
                <a16:creationId xmlns:a16="http://schemas.microsoft.com/office/drawing/2014/main" id="{AFE018D8-65D4-4CDA-85F8-FCB658C57510}"/>
              </a:ext>
            </a:extLst>
          </p:cNvPr>
          <p:cNvSpPr/>
          <p:nvPr/>
        </p:nvSpPr>
        <p:spPr>
          <a:xfrm>
            <a:off x="4554865" y="3945411"/>
            <a:ext cx="1651589" cy="352755"/>
          </a:xfrm>
          <a:prstGeom prst="roundRect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Alla uppdrag</a:t>
            </a:r>
          </a:p>
        </p:txBody>
      </p:sp>
      <p:sp>
        <p:nvSpPr>
          <p:cNvPr id="62" name="Rektangel med rundade hörn 45">
            <a:extLst>
              <a:ext uri="{FF2B5EF4-FFF2-40B4-BE49-F238E27FC236}">
                <a16:creationId xmlns:a16="http://schemas.microsoft.com/office/drawing/2014/main" id="{FB95D17F-6C4D-492A-8BB4-620CB798DEB8}"/>
              </a:ext>
            </a:extLst>
          </p:cNvPr>
          <p:cNvSpPr/>
          <p:nvPr/>
        </p:nvSpPr>
        <p:spPr>
          <a:xfrm>
            <a:off x="4572540" y="3477241"/>
            <a:ext cx="1636265" cy="3666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rgbClr val="2A4765"/>
                </a:solidFill>
                <a:latin typeface="Georgia" panose="02040502050405020303" pitchFamily="18" charset="0"/>
              </a:rPr>
              <a:t>Alla uppdrag</a:t>
            </a:r>
          </a:p>
        </p:txBody>
      </p:sp>
      <p:sp>
        <p:nvSpPr>
          <p:cNvPr id="63" name="Rektangel med rundade hörn 45">
            <a:extLst>
              <a:ext uri="{FF2B5EF4-FFF2-40B4-BE49-F238E27FC236}">
                <a16:creationId xmlns:a16="http://schemas.microsoft.com/office/drawing/2014/main" id="{98713E64-005D-4058-B7C5-379D1B16D798}"/>
              </a:ext>
            </a:extLst>
          </p:cNvPr>
          <p:cNvSpPr/>
          <p:nvPr/>
        </p:nvSpPr>
        <p:spPr>
          <a:xfrm>
            <a:off x="6360268" y="3036666"/>
            <a:ext cx="1674440" cy="3632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rgbClr val="2A4765"/>
                </a:solidFill>
                <a:latin typeface="Georgia" panose="02040502050405020303" pitchFamily="18" charset="0"/>
              </a:rPr>
              <a:t>Inget tillstånd</a:t>
            </a:r>
          </a:p>
        </p:txBody>
      </p:sp>
      <p:sp>
        <p:nvSpPr>
          <p:cNvPr id="68" name="Rektangel med rundade hörn 18">
            <a:extLst>
              <a:ext uri="{FF2B5EF4-FFF2-40B4-BE49-F238E27FC236}">
                <a16:creationId xmlns:a16="http://schemas.microsoft.com/office/drawing/2014/main" id="{1DB51190-5C0F-4CEF-8298-FBB83793D04B}"/>
              </a:ext>
            </a:extLst>
          </p:cNvPr>
          <p:cNvSpPr/>
          <p:nvPr/>
        </p:nvSpPr>
        <p:spPr>
          <a:xfrm>
            <a:off x="4554650" y="5761184"/>
            <a:ext cx="1643633" cy="379798"/>
          </a:xfrm>
          <a:prstGeom prst="roundRect">
            <a:avLst/>
          </a:prstGeom>
          <a:solidFill>
            <a:srgbClr val="E3C8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  <a:latin typeface="Georgia" panose="02040502050405020303" pitchFamily="18" charset="0"/>
              </a:rPr>
              <a:t>Forskning i annat EU-land (180/360)</a:t>
            </a:r>
          </a:p>
        </p:txBody>
      </p:sp>
      <p:sp>
        <p:nvSpPr>
          <p:cNvPr id="30" name="Rektangel med rundade hörn 38">
            <a:extLst>
              <a:ext uri="{FF2B5EF4-FFF2-40B4-BE49-F238E27FC236}">
                <a16:creationId xmlns:a16="http://schemas.microsoft.com/office/drawing/2014/main" id="{DC3CF67D-58F4-40BE-BEB5-AF0D138F40B7}"/>
              </a:ext>
            </a:extLst>
          </p:cNvPr>
          <p:cNvSpPr/>
          <p:nvPr/>
        </p:nvSpPr>
        <p:spPr>
          <a:xfrm>
            <a:off x="2719035" y="2073773"/>
            <a:ext cx="3483442" cy="372637"/>
          </a:xfrm>
          <a:prstGeom prst="roundRect">
            <a:avLst/>
          </a:prstGeom>
          <a:solidFill>
            <a:srgbClr val="2947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Alla uppdrag oavsett längd</a:t>
            </a:r>
          </a:p>
        </p:txBody>
      </p:sp>
      <p:sp>
        <p:nvSpPr>
          <p:cNvPr id="31" name="Rektangel med rundade hörn 39">
            <a:extLst>
              <a:ext uri="{FF2B5EF4-FFF2-40B4-BE49-F238E27FC236}">
                <a16:creationId xmlns:a16="http://schemas.microsoft.com/office/drawing/2014/main" id="{CF4127A2-A43B-49C5-B12A-7AE136F5F37C}"/>
              </a:ext>
            </a:extLst>
          </p:cNvPr>
          <p:cNvSpPr/>
          <p:nvPr/>
        </p:nvSpPr>
        <p:spPr>
          <a:xfrm>
            <a:off x="2719035" y="2558996"/>
            <a:ext cx="3483442" cy="370033"/>
          </a:xfrm>
          <a:prstGeom prst="roundRect">
            <a:avLst/>
          </a:prstGeom>
          <a:solidFill>
            <a:srgbClr val="6571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Alla uppdrag oavsett längd</a:t>
            </a:r>
          </a:p>
        </p:txBody>
      </p:sp>
      <p:sp>
        <p:nvSpPr>
          <p:cNvPr id="70" name="Rektangel: rundade hörn 69">
            <a:hlinkClick r:id="rId9"/>
            <a:extLst>
              <a:ext uri="{FF2B5EF4-FFF2-40B4-BE49-F238E27FC236}">
                <a16:creationId xmlns:a16="http://schemas.microsoft.com/office/drawing/2014/main" id="{62245E29-4D08-4451-8E52-A1D11C0EF16E}"/>
              </a:ext>
            </a:extLst>
          </p:cNvPr>
          <p:cNvSpPr/>
          <p:nvPr/>
        </p:nvSpPr>
        <p:spPr>
          <a:xfrm>
            <a:off x="2700217" y="4420578"/>
            <a:ext cx="1683719" cy="21844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141" tIns="30071" rIns="60141" bIns="300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000" b="1" dirty="0">
                <a:solidFill>
                  <a:schemeClr val="tx1"/>
                </a:solidFill>
                <a:latin typeface="Georgia" panose="02040502050405020303" pitchFamily="18" charset="0"/>
              </a:rPr>
              <a:t>Inget krav på uppehållstillstånd men visum kan  behövas för medborgare från vissa länder. För vissa yrken (dock ej forskare och lärare.  *5 kap 2 § Utlänningsförord-</a:t>
            </a:r>
            <a:r>
              <a:rPr lang="sv-SE" sz="10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ningen</a:t>
            </a:r>
            <a:r>
              <a:rPr lang="sv-SE" sz="1000" b="1" dirty="0">
                <a:solidFill>
                  <a:schemeClr val="tx1"/>
                </a:solidFill>
                <a:latin typeface="Georgia" panose="02040502050405020303" pitchFamily="18" charset="0"/>
              </a:rPr>
              <a:t>) krävs ett arbetstillstånd</a:t>
            </a:r>
            <a:endParaRPr lang="sv-SE" sz="1000" b="1" dirty="0">
              <a:latin typeface="Georgia" panose="02040502050405020303" pitchFamily="18" charset="0"/>
            </a:endParaRPr>
          </a:p>
        </p:txBody>
      </p:sp>
      <p:sp>
        <p:nvSpPr>
          <p:cNvPr id="74" name="Rektangel med rundade hörn 21">
            <a:hlinkClick r:id="rId5"/>
            <a:extLst>
              <a:ext uri="{FF2B5EF4-FFF2-40B4-BE49-F238E27FC236}">
                <a16:creationId xmlns:a16="http://schemas.microsoft.com/office/drawing/2014/main" id="{73ECB03E-1E37-412B-AB2E-ED7FA08BF38D}"/>
              </a:ext>
            </a:extLst>
          </p:cNvPr>
          <p:cNvSpPr/>
          <p:nvPr/>
        </p:nvSpPr>
        <p:spPr>
          <a:xfrm>
            <a:off x="6378515" y="5758449"/>
            <a:ext cx="1683615" cy="379165"/>
          </a:xfrm>
          <a:prstGeom prst="roundRect">
            <a:avLst/>
          </a:prstGeom>
          <a:solidFill>
            <a:srgbClr val="E3C8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i="1" dirty="0">
                <a:solidFill>
                  <a:schemeClr val="tx1"/>
                </a:solidFill>
                <a:latin typeface="Georgia" panose="02040502050405020303" pitchFamily="18" charset="0"/>
              </a:rPr>
              <a:t>Uppehållstillstånd för forskning vid rörlighet för längre vistelse</a:t>
            </a:r>
          </a:p>
        </p:txBody>
      </p:sp>
      <p:sp>
        <p:nvSpPr>
          <p:cNvPr id="43" name="Rektangel med rundade hörn 40">
            <a:extLst>
              <a:ext uri="{FF2B5EF4-FFF2-40B4-BE49-F238E27FC236}">
                <a16:creationId xmlns:a16="http://schemas.microsoft.com/office/drawing/2014/main" id="{CB7DA269-2F7E-4090-A365-E81663EA88BA}"/>
              </a:ext>
            </a:extLst>
          </p:cNvPr>
          <p:cNvSpPr/>
          <p:nvPr/>
        </p:nvSpPr>
        <p:spPr>
          <a:xfrm>
            <a:off x="2725007" y="3947278"/>
            <a:ext cx="1671062" cy="352755"/>
          </a:xfrm>
          <a:prstGeom prst="roundRect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Alla uppdrag</a:t>
            </a:r>
          </a:p>
        </p:txBody>
      </p:sp>
      <p:pic>
        <p:nvPicPr>
          <p:cNvPr id="21" name="Bildobjekt 20" descr="Umeå universitet logotyp">
            <a:extLst>
              <a:ext uri="{FF2B5EF4-FFF2-40B4-BE49-F238E27FC236}">
                <a16:creationId xmlns:a16="http://schemas.microsoft.com/office/drawing/2014/main" id="{2CF86651-B752-2789-0484-5BD3CC493F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35" y="6858367"/>
            <a:ext cx="1328342" cy="509027"/>
          </a:xfrm>
          <a:prstGeom prst="rect">
            <a:avLst/>
          </a:prstGeom>
        </p:spPr>
      </p:pic>
      <p:sp>
        <p:nvSpPr>
          <p:cNvPr id="37" name="Rektangel med rundade hörn 45">
            <a:extLst>
              <a:ext uri="{FF2B5EF4-FFF2-40B4-BE49-F238E27FC236}">
                <a16:creationId xmlns:a16="http://schemas.microsoft.com/office/drawing/2014/main" id="{BADA7582-03D4-4788-9882-94A2FA49BED2}"/>
              </a:ext>
            </a:extLst>
          </p:cNvPr>
          <p:cNvSpPr/>
          <p:nvPr/>
        </p:nvSpPr>
        <p:spPr>
          <a:xfrm>
            <a:off x="2719035" y="3037884"/>
            <a:ext cx="1646084" cy="3691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rgbClr val="2A4765"/>
                </a:solidFill>
                <a:latin typeface="Georgia" panose="02040502050405020303" pitchFamily="18" charset="0"/>
              </a:rPr>
              <a:t>Alla uppdrag</a:t>
            </a: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A181E400-68A1-46EF-9A7A-CE795200F753}"/>
              </a:ext>
            </a:extLst>
          </p:cNvPr>
          <p:cNvSpPr/>
          <p:nvPr/>
        </p:nvSpPr>
        <p:spPr>
          <a:xfrm>
            <a:off x="893118" y="3950688"/>
            <a:ext cx="1658528" cy="363085"/>
          </a:xfrm>
          <a:prstGeom prst="roundRect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Varaktigt bosatt i </a:t>
            </a:r>
          </a:p>
          <a:p>
            <a:pPr algn="ctr"/>
            <a:r>
              <a:rPr lang="sv-SE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EU-land</a:t>
            </a:r>
          </a:p>
        </p:txBody>
      </p:sp>
      <p:pic>
        <p:nvPicPr>
          <p:cNvPr id="59" name="Bildobjekt 58" descr="Jordglob med länk till webbsida">
            <a:hlinkClick r:id="rId11"/>
            <a:extLst>
              <a:ext uri="{FF2B5EF4-FFF2-40B4-BE49-F238E27FC236}">
                <a16:creationId xmlns:a16="http://schemas.microsoft.com/office/drawing/2014/main" id="{E5A18573-2B4A-0EA1-EE5F-01ECF9071338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26" y="1987834"/>
            <a:ext cx="827129" cy="601548"/>
          </a:xfrm>
          <a:prstGeom prst="rect">
            <a:avLst/>
          </a:prstGeom>
        </p:spPr>
      </p:pic>
      <p:pic>
        <p:nvPicPr>
          <p:cNvPr id="48" name="Bildobjekt 47" descr="Jordglob med länk till webbsida">
            <a:hlinkClick r:id="rId13"/>
            <a:extLst>
              <a:ext uri="{FF2B5EF4-FFF2-40B4-BE49-F238E27FC236}">
                <a16:creationId xmlns:a16="http://schemas.microsoft.com/office/drawing/2014/main" id="{DD06771C-2CD6-7A73-7251-0AC0C2322B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01" y="4296998"/>
            <a:ext cx="827129" cy="601549"/>
          </a:xfrm>
          <a:prstGeom prst="rect">
            <a:avLst/>
          </a:prstGeom>
        </p:spPr>
      </p:pic>
      <p:pic>
        <p:nvPicPr>
          <p:cNvPr id="64" name="Bildobjekt 63" descr="Jordglob med länk till webbsida Stipendiat">
            <a:hlinkClick r:id="rId15"/>
            <a:extLst>
              <a:ext uri="{FF2B5EF4-FFF2-40B4-BE49-F238E27FC236}">
                <a16:creationId xmlns:a16="http://schemas.microsoft.com/office/drawing/2014/main" id="{67215506-982A-A0D4-1211-DDD67B3EC1AE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530" y="2445489"/>
            <a:ext cx="827129" cy="601548"/>
          </a:xfrm>
          <a:prstGeom prst="rect">
            <a:avLst/>
          </a:prstGeom>
        </p:spPr>
      </p:pic>
      <p:pic>
        <p:nvPicPr>
          <p:cNvPr id="65" name="Bildobjekt 64" descr="Jordglob med länk till webbsida">
            <a:hlinkClick r:id="rId16"/>
            <a:extLst>
              <a:ext uri="{FF2B5EF4-FFF2-40B4-BE49-F238E27FC236}">
                <a16:creationId xmlns:a16="http://schemas.microsoft.com/office/drawing/2014/main" id="{27E0ED9B-B0A9-ECE4-5DFE-16F4200FFDBA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941" y="2917513"/>
            <a:ext cx="827129" cy="601548"/>
          </a:xfrm>
          <a:prstGeom prst="rect">
            <a:avLst/>
          </a:prstGeom>
        </p:spPr>
      </p:pic>
      <p:pic>
        <p:nvPicPr>
          <p:cNvPr id="66" name="Bildobjekt 65" descr="Jordglob med länk till webbsida">
            <a:hlinkClick r:id="rId16"/>
            <a:extLst>
              <a:ext uri="{FF2B5EF4-FFF2-40B4-BE49-F238E27FC236}">
                <a16:creationId xmlns:a16="http://schemas.microsoft.com/office/drawing/2014/main" id="{673C0241-1BD8-2A9C-3FEF-2967F8363774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01" y="3370971"/>
            <a:ext cx="827129" cy="601548"/>
          </a:xfrm>
          <a:prstGeom prst="rect">
            <a:avLst/>
          </a:prstGeom>
        </p:spPr>
      </p:pic>
      <p:pic>
        <p:nvPicPr>
          <p:cNvPr id="67" name="Bildobjekt 66" descr="Jordglob med länk till webbsida">
            <a:hlinkClick r:id="rId17"/>
            <a:extLst>
              <a:ext uri="{FF2B5EF4-FFF2-40B4-BE49-F238E27FC236}">
                <a16:creationId xmlns:a16="http://schemas.microsoft.com/office/drawing/2014/main" id="{37A9BDB2-44B7-BE4A-7DE2-92779C2412A3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01" y="3837170"/>
            <a:ext cx="827129" cy="601548"/>
          </a:xfrm>
          <a:prstGeom prst="rect">
            <a:avLst/>
          </a:prstGeom>
        </p:spPr>
      </p:pic>
      <p:pic>
        <p:nvPicPr>
          <p:cNvPr id="69" name="Bildobjekt 68" descr="Jordglob med länk till webbsida">
            <a:hlinkClick r:id="rId18"/>
            <a:extLst>
              <a:ext uri="{FF2B5EF4-FFF2-40B4-BE49-F238E27FC236}">
                <a16:creationId xmlns:a16="http://schemas.microsoft.com/office/drawing/2014/main" id="{A7BBC336-535A-7CDF-7298-CE377047C7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66" y="4756827"/>
            <a:ext cx="827129" cy="601549"/>
          </a:xfrm>
          <a:prstGeom prst="rect">
            <a:avLst/>
          </a:prstGeom>
        </p:spPr>
      </p:pic>
      <p:pic>
        <p:nvPicPr>
          <p:cNvPr id="71" name="Bildobjekt 70" descr="Jordglob med länk till webbsida">
            <a:hlinkClick r:id="rId19"/>
            <a:extLst>
              <a:ext uri="{FF2B5EF4-FFF2-40B4-BE49-F238E27FC236}">
                <a16:creationId xmlns:a16="http://schemas.microsoft.com/office/drawing/2014/main" id="{2BD6AA76-EFB0-9E24-04E1-9CE1DE65EEF5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75" y="5237901"/>
            <a:ext cx="827129" cy="601549"/>
          </a:xfrm>
          <a:prstGeom prst="rect">
            <a:avLst/>
          </a:prstGeom>
        </p:spPr>
      </p:pic>
      <p:pic>
        <p:nvPicPr>
          <p:cNvPr id="72" name="Bildobjekt 71" descr="Jordglob med länk till webbsida">
            <a:hlinkClick r:id="rId20"/>
            <a:extLst>
              <a:ext uri="{FF2B5EF4-FFF2-40B4-BE49-F238E27FC236}">
                <a16:creationId xmlns:a16="http://schemas.microsoft.com/office/drawing/2014/main" id="{BABC91AC-D891-E75A-5D38-72565FCCA3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66" y="5647256"/>
            <a:ext cx="827129" cy="601549"/>
          </a:xfrm>
          <a:prstGeom prst="rect">
            <a:avLst/>
          </a:prstGeom>
        </p:spPr>
      </p:pic>
      <p:pic>
        <p:nvPicPr>
          <p:cNvPr id="73" name="Bildobjekt 72" descr="Jordglob med länk till webbsida">
            <a:hlinkClick r:id="rId21"/>
            <a:extLst>
              <a:ext uri="{FF2B5EF4-FFF2-40B4-BE49-F238E27FC236}">
                <a16:creationId xmlns:a16="http://schemas.microsoft.com/office/drawing/2014/main" id="{69F52F55-DCBD-E8AC-27A7-8F6ABAAB99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66" y="6103426"/>
            <a:ext cx="827129" cy="601549"/>
          </a:xfrm>
          <a:prstGeom prst="rect">
            <a:avLst/>
          </a:prstGeom>
        </p:spPr>
      </p:pic>
      <p:pic>
        <p:nvPicPr>
          <p:cNvPr id="76" name="Bildobjekt 75" descr="Jordglob med länk till webbsida Stipendiat&#10;">
            <a:hlinkClick r:id="rId22"/>
            <a:extLst>
              <a:ext uri="{FF2B5EF4-FFF2-40B4-BE49-F238E27FC236}">
                <a16:creationId xmlns:a16="http://schemas.microsoft.com/office/drawing/2014/main" id="{82DAA1CB-D1CE-160F-AD30-0CFDC11FB0DD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57" y="5230552"/>
            <a:ext cx="827129" cy="601549"/>
          </a:xfrm>
          <a:prstGeom prst="rect">
            <a:avLst/>
          </a:prstGeom>
        </p:spPr>
      </p:pic>
      <p:sp>
        <p:nvSpPr>
          <p:cNvPr id="77" name="Rektangel med rundade hörn 45">
            <a:extLst>
              <a:ext uri="{FF2B5EF4-FFF2-40B4-BE49-F238E27FC236}">
                <a16:creationId xmlns:a16="http://schemas.microsoft.com/office/drawing/2014/main" id="{623C5951-DFAA-3B37-6DC6-383BC79A7953}"/>
              </a:ext>
            </a:extLst>
          </p:cNvPr>
          <p:cNvSpPr/>
          <p:nvPr/>
        </p:nvSpPr>
        <p:spPr>
          <a:xfrm>
            <a:off x="8271204" y="5333350"/>
            <a:ext cx="784769" cy="369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  <a:latin typeface="Georgia" panose="02040502050405020303" pitchFamily="18" charset="0"/>
              </a:rPr>
              <a:t>Anställd</a:t>
            </a:r>
          </a:p>
        </p:txBody>
      </p:sp>
      <p:sp>
        <p:nvSpPr>
          <p:cNvPr id="78" name="Rektangel med rundade hörn 45">
            <a:extLst>
              <a:ext uri="{FF2B5EF4-FFF2-40B4-BE49-F238E27FC236}">
                <a16:creationId xmlns:a16="http://schemas.microsoft.com/office/drawing/2014/main" id="{4A4FB55B-775A-65AA-B98F-52908BB4B3CE}"/>
              </a:ext>
            </a:extLst>
          </p:cNvPr>
          <p:cNvSpPr/>
          <p:nvPr/>
        </p:nvSpPr>
        <p:spPr>
          <a:xfrm>
            <a:off x="8978353" y="5328226"/>
            <a:ext cx="897339" cy="369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  <a:latin typeface="Georgia" panose="02040502050405020303" pitchFamily="18" charset="0"/>
              </a:rPr>
              <a:t>Stipendiat</a:t>
            </a:r>
          </a:p>
        </p:txBody>
      </p:sp>
      <p:pic>
        <p:nvPicPr>
          <p:cNvPr id="81" name="Bildobjekt 80" descr="Jordglob med länk till webbsida Anställd&#10;">
            <a:hlinkClick r:id="rId23"/>
            <a:extLst>
              <a:ext uri="{FF2B5EF4-FFF2-40B4-BE49-F238E27FC236}">
                <a16:creationId xmlns:a16="http://schemas.microsoft.com/office/drawing/2014/main" id="{DF11809F-19BE-6B20-7CA6-05D63C008CDB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99" y="2451314"/>
            <a:ext cx="827129" cy="601548"/>
          </a:xfrm>
          <a:prstGeom prst="rect">
            <a:avLst/>
          </a:prstGeom>
        </p:spPr>
      </p:pic>
      <p:sp>
        <p:nvSpPr>
          <p:cNvPr id="79" name="Rektangel med rundade hörn 45">
            <a:extLst>
              <a:ext uri="{FF2B5EF4-FFF2-40B4-BE49-F238E27FC236}">
                <a16:creationId xmlns:a16="http://schemas.microsoft.com/office/drawing/2014/main" id="{7CE1D0FB-2FC4-ACA8-8A44-3B549051CF84}"/>
              </a:ext>
            </a:extLst>
          </p:cNvPr>
          <p:cNvSpPr/>
          <p:nvPr/>
        </p:nvSpPr>
        <p:spPr>
          <a:xfrm>
            <a:off x="8246443" y="2560870"/>
            <a:ext cx="784769" cy="369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  <a:latin typeface="Georgia" panose="02040502050405020303" pitchFamily="18" charset="0"/>
              </a:rPr>
              <a:t>Anställd</a:t>
            </a:r>
          </a:p>
        </p:txBody>
      </p:sp>
      <p:sp>
        <p:nvSpPr>
          <p:cNvPr id="80" name="Rektangel med rundade hörn 45">
            <a:extLst>
              <a:ext uri="{FF2B5EF4-FFF2-40B4-BE49-F238E27FC236}">
                <a16:creationId xmlns:a16="http://schemas.microsoft.com/office/drawing/2014/main" id="{B5E0430D-CC02-7602-EF19-86AE71EA96BC}"/>
              </a:ext>
            </a:extLst>
          </p:cNvPr>
          <p:cNvSpPr/>
          <p:nvPr/>
        </p:nvSpPr>
        <p:spPr>
          <a:xfrm>
            <a:off x="8953592" y="2555746"/>
            <a:ext cx="897339" cy="3691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  <a:latin typeface="Georgia" panose="02040502050405020303" pitchFamily="18" charset="0"/>
              </a:rPr>
              <a:t>Stipendiat</a:t>
            </a:r>
          </a:p>
        </p:txBody>
      </p:sp>
    </p:spTree>
    <p:extLst>
      <p:ext uri="{BB962C8B-B14F-4D97-AF65-F5344CB8AC3E}">
        <p14:creationId xmlns:p14="http://schemas.microsoft.com/office/powerpoint/2010/main" val="853080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03B9ED4E534B4FB41E45F548D5FE41" ma:contentTypeVersion="17" ma:contentTypeDescription="Create a new document." ma:contentTypeScope="" ma:versionID="9866e0d781c83ec1996a5a5cd9f52ad6">
  <xsd:schema xmlns:xsd="http://www.w3.org/2001/XMLSchema" xmlns:xs="http://www.w3.org/2001/XMLSchema" xmlns:p="http://schemas.microsoft.com/office/2006/metadata/properties" xmlns:ns2="291bfadc-3936-4a4c-85c5-2543a0bd8a4b" xmlns:ns3="9fbdd17d-d463-49f3-8889-5f565ec3f5f5" targetNamespace="http://schemas.microsoft.com/office/2006/metadata/properties" ma:root="true" ma:fieldsID="8f83727e1ff9438cee930a3434e92969" ns2:_="" ns3:_="">
    <xsd:import namespace="291bfadc-3936-4a4c-85c5-2543a0bd8a4b"/>
    <xsd:import namespace="9fbdd17d-d463-49f3-8889-5f565ec3f5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bfadc-3936-4a4c-85c5-2543a0bd8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b64261-f13a-4595-8891-6b3665ea72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bdd17d-d463-49f3-8889-5f565ec3f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90a26e-5891-480c-98ab-7032a0f11680}" ma:internalName="TaxCatchAll" ma:showField="CatchAllData" ma:web="9fbdd17d-d463-49f3-8889-5f565ec3f5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1bfadc-3936-4a4c-85c5-2543a0bd8a4b">
      <Terms xmlns="http://schemas.microsoft.com/office/infopath/2007/PartnerControls"/>
    </lcf76f155ced4ddcb4097134ff3c332f>
    <TaxCatchAll xmlns="9fbdd17d-d463-49f3-8889-5f565ec3f5f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953158-7311-4B1C-8039-45CC7010BE56}">
  <ds:schemaRefs>
    <ds:schemaRef ds:uri="291bfadc-3936-4a4c-85c5-2543a0bd8a4b"/>
    <ds:schemaRef ds:uri="9fbdd17d-d463-49f3-8889-5f565ec3f5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AB662C-0643-49CC-B975-2D4FF4F4843F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9fbdd17d-d463-49f3-8889-5f565ec3f5f5"/>
    <ds:schemaRef ds:uri="http://schemas.microsoft.com/office/infopath/2007/PartnerControls"/>
    <ds:schemaRef ds:uri="291bfadc-3936-4a4c-85c5-2543a0bd8a4b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1C014D0-ACDF-4F0A-A31A-AC91926E3C3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a4ba6f9-f531-4f32-9467-398f19e69de4}" enabled="0" method="" siteId="{5a4ba6f9-f531-4f32-9467-398f19e69de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140</Words>
  <Application>Microsoft Office PowerPoint</Application>
  <PresentationFormat>Anpassad</PresentationFormat>
  <Paragraphs>49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Verdana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Torbjörn Forsberg</dc:creator>
  <cp:lastModifiedBy>Elizabet Westerlund</cp:lastModifiedBy>
  <cp:revision>11</cp:revision>
  <cp:lastPrinted>2022-05-06T11:26:21Z</cp:lastPrinted>
  <dcterms:created xsi:type="dcterms:W3CDTF">2022-05-06T09:14:16Z</dcterms:created>
  <dcterms:modified xsi:type="dcterms:W3CDTF">2023-09-08T06:21:31Z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0x0101002403B9ED4E534B4FB41E45F548D5FE41</vt:lpwstr>
  </property>
  <property fmtid="{D5CDD505-2E9C-101B-9397-08002B2CF9AE}" pid="3" name="MediaServiceImageTags">
    <vt:lpwstr/>
  </property>
</Properties>
</file>