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88163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02F4"/>
    <a:srgbClr val="3D02E4"/>
    <a:srgbClr val="008000"/>
    <a:srgbClr val="6EA92D"/>
    <a:srgbClr val="00CC66"/>
    <a:srgbClr val="B9EAAC"/>
    <a:srgbClr val="D5F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57D4AE8-C2E6-42D4-9E3C-E9CAF2CF041E}" type="datetimeFigureOut">
              <a:rPr lang="sv-SE" smtClean="0"/>
              <a:t>2016-08-25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0F6CD13-8A5F-40D2-A61A-DEBFFD87AA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21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AD8-0C44-459A-915C-D5622314A80C}" type="datetime1">
              <a:rPr lang="sv-SE" smtClean="0"/>
              <a:t>2016-08-25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25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B053-C2C3-49FB-93CC-C04E2834A131}" type="datetime1">
              <a:rPr lang="sv-SE" smtClean="0"/>
              <a:t>2016-08-25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517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8F5F-D475-4D98-B695-7785F6E6E20C}" type="datetime1">
              <a:rPr lang="sv-SE" smtClean="0"/>
              <a:t>2016-08-25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763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747-3D28-4989-860E-CD6DA97F129F}" type="datetime1">
              <a:rPr lang="sv-SE" smtClean="0"/>
              <a:t>2016-08-25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16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BEE8-440A-45FC-B579-B5753B79B6C1}" type="datetime1">
              <a:rPr lang="sv-SE" smtClean="0"/>
              <a:t>2016-08-25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91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94F4-339C-4343-A9C9-63F02923E834}" type="datetime1">
              <a:rPr lang="sv-SE" smtClean="0"/>
              <a:t>2016-08-25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56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F264-4E3F-409F-8EB8-F68B0B6A5FC4}" type="datetime1">
              <a:rPr lang="sv-SE" smtClean="0"/>
              <a:t>2016-08-25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658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497A-FB46-4F89-B816-BE8090496893}" type="datetime1">
              <a:rPr lang="sv-SE" smtClean="0"/>
              <a:t>2016-08-25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864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97E4-73B3-46E6-BF4A-D9936E85EB52}" type="datetime1">
              <a:rPr lang="sv-SE" smtClean="0"/>
              <a:t>2016-08-25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95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59B4-0E53-4E7D-873C-156097873D2D}" type="datetime1">
              <a:rPr lang="sv-SE" smtClean="0"/>
              <a:t>2016-08-25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88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9B51-0C2F-4C7C-A301-5041794F248A}" type="datetime1">
              <a:rPr lang="sv-SE" smtClean="0"/>
              <a:t>2016-08-25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57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1CE1-348E-49CE-A996-36C056FB47B6}" type="datetime1">
              <a:rPr lang="sv-SE" smtClean="0"/>
              <a:t>2016-08-25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Välkomment!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44C8-1772-4219-8A25-A1538235AB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57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cc.umu.se/upif" TargetMode="External"/><Relationship Id="rId4" Type="http://schemas.openxmlformats.org/officeDocument/2006/relationships/hyperlink" Target="http://www.acc.umu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" y="179348"/>
            <a:ext cx="8927976" cy="6534121"/>
          </a:xfrm>
          <a:prstGeom prst="rect">
            <a:avLst/>
          </a:prstGeom>
          <a:solidFill>
            <a:srgbClr val="008000"/>
          </a:solidFill>
        </p:spPr>
      </p:pic>
      <p:sp>
        <p:nvSpPr>
          <p:cNvPr id="4" name="textruta 3"/>
          <p:cNvSpPr txBox="1"/>
          <p:nvPr/>
        </p:nvSpPr>
        <p:spPr>
          <a:xfrm>
            <a:off x="323528" y="332656"/>
            <a:ext cx="20313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err="1" smtClean="0"/>
              <a:t>UniversitetsPersonalens</a:t>
            </a:r>
            <a:r>
              <a:rPr lang="sv-SE" sz="1200" dirty="0" smtClean="0"/>
              <a:t> IF	</a:t>
            </a:r>
          </a:p>
          <a:p>
            <a:r>
              <a:rPr lang="sv-SE" sz="1200" dirty="0" smtClean="0"/>
              <a:t>Umeå universitet</a:t>
            </a:r>
          </a:p>
          <a:p>
            <a:r>
              <a:rPr lang="sv-SE" sz="1200" dirty="0" smtClean="0"/>
              <a:t>SLU</a:t>
            </a:r>
          </a:p>
          <a:p>
            <a:r>
              <a:rPr lang="sv-SE" sz="1200" dirty="0" smtClean="0"/>
              <a:t>Orienteringssektionen</a:t>
            </a:r>
          </a:p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483768" y="116632"/>
            <a:ext cx="41764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>
                <a:latin typeface="Rockwell Extra Bold" pitchFamily="18" charset="0"/>
              </a:rPr>
              <a:t>ORIENTERING</a:t>
            </a:r>
            <a:endParaRPr lang="sv-SE" sz="3200" dirty="0" smtClean="0">
              <a:latin typeface="Rockwell Extra Bold" pitchFamily="18" charset="0"/>
            </a:endParaRPr>
          </a:p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7956376" y="17934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ANSLÅS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993191" y="692696"/>
            <a:ext cx="3402855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b="1" dirty="0" smtClean="0"/>
              <a:t>för personal och studenter </a:t>
            </a:r>
          </a:p>
          <a:p>
            <a:pPr algn="ctr"/>
            <a:r>
              <a:rPr lang="sv-SE" b="1" dirty="0" smtClean="0"/>
              <a:t>vid Umeå universitet, SLU och FOI</a:t>
            </a:r>
          </a:p>
        </p:txBody>
      </p:sp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18126"/>
              </p:ext>
            </p:extLst>
          </p:nvPr>
        </p:nvGraphicFramePr>
        <p:xfrm>
          <a:off x="502791" y="1772816"/>
          <a:ext cx="4349542" cy="154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857"/>
                <a:gridCol w="648072"/>
                <a:gridCol w="576064"/>
                <a:gridCol w="648072"/>
                <a:gridCol w="157647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chemeClr val="tx1"/>
                          </a:solidFill>
                          <a:effectLst/>
                        </a:rPr>
                        <a:t>Dag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solidFill>
                            <a:schemeClr val="tx1"/>
                          </a:solidFill>
                          <a:effectLst/>
                        </a:rPr>
                        <a:t>Start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Sista- målgång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chemeClr val="tx1"/>
                          </a:solidFill>
                          <a:effectLst/>
                        </a:rPr>
                        <a:t>Plats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chemeClr val="tx1"/>
                          </a:solidFill>
                          <a:effectLst/>
                        </a:rPr>
                        <a:t>Onsdag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  <a:effectLst/>
                        </a:rPr>
                        <a:t>31/8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Dag-OL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16.45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18.30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Bräntberget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solidFill>
                            <a:schemeClr val="tx1"/>
                          </a:solidFill>
                          <a:effectLst/>
                        </a:rPr>
                        <a:t>Onsdag 7/9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Dag-OL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16.45</a:t>
                      </a:r>
                      <a:endParaRPr lang="sv-SE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18.30</a:t>
                      </a:r>
                      <a:endParaRPr lang="sv-SE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Röbäck, idrottsplatsen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chemeClr val="tx1"/>
                          </a:solidFill>
                          <a:effectLst/>
                        </a:rPr>
                        <a:t>Onsdag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  <a:effectLst/>
                        </a:rPr>
                        <a:t>14/9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Dag-OL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16.45</a:t>
                      </a:r>
                      <a:endParaRPr lang="sv-SE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18.30</a:t>
                      </a:r>
                      <a:endParaRPr lang="sv-SE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Carlshöjds</a:t>
                      </a:r>
                      <a:r>
                        <a:rPr lang="sv-S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skola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chemeClr val="tx1"/>
                          </a:solidFill>
                          <a:effectLst/>
                        </a:rPr>
                        <a:t>Onsdag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  <a:effectLst/>
                        </a:rPr>
                        <a:t>21/9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</a:rPr>
                        <a:t>Dag-OL</a:t>
                      </a:r>
                      <a:endParaRPr lang="sv-SE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16.45</a:t>
                      </a:r>
                      <a:endParaRPr lang="sv-SE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18.30</a:t>
                      </a:r>
                      <a:endParaRPr lang="sv-SE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Ersängsskolan</a:t>
                      </a:r>
                      <a:r>
                        <a:rPr lang="sv-S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sv-SE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v-SE" sz="11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idrottspl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chemeClr val="tx1"/>
                          </a:solidFill>
                          <a:effectLst/>
                        </a:rPr>
                        <a:t>Onsdag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  <a:effectLst/>
                        </a:rPr>
                        <a:t>28/9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Natt-OL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19.00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21.00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Tomtebo gård skola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chemeClr val="tx1"/>
                          </a:solidFill>
                          <a:effectLst/>
                        </a:rPr>
                        <a:t>Onsdag </a:t>
                      </a:r>
                      <a:r>
                        <a:rPr lang="sv-SE" sz="1100" b="1" dirty="0" smtClean="0">
                          <a:solidFill>
                            <a:schemeClr val="tx1"/>
                          </a:solidFill>
                          <a:effectLst/>
                        </a:rPr>
                        <a:t>5/10</a:t>
                      </a:r>
                      <a:endParaRPr lang="sv-SE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</a:rPr>
                        <a:t>Natt-OL</a:t>
                      </a:r>
                      <a:endParaRPr lang="sv-SE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19.00</a:t>
                      </a:r>
                      <a:endParaRPr lang="sv-SE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21.00</a:t>
                      </a:r>
                      <a:endParaRPr lang="sv-SE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Gammlia</a:t>
                      </a:r>
                      <a:r>
                        <a:rPr lang="sv-S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sv-SE" sz="11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båtmuseét</a:t>
                      </a:r>
                      <a:endParaRPr lang="sv-S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077186"/>
              </p:ext>
            </p:extLst>
          </p:nvPr>
        </p:nvGraphicFramePr>
        <p:xfrm>
          <a:off x="5201684" y="2718212"/>
          <a:ext cx="2867958" cy="620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4"/>
                <a:gridCol w="994889"/>
                <a:gridCol w="1080985"/>
              </a:tblGrid>
              <a:tr h="20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Bana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Idealtid herrar 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Idealtid damer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0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  <a:effectLst/>
                        </a:rPr>
                        <a:t>Lång, 4 km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40 min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50 min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0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Kort, 2 km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20 min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25 min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3" name="textruta 12"/>
          <p:cNvSpPr txBox="1"/>
          <p:nvPr/>
        </p:nvSpPr>
        <p:spPr>
          <a:xfrm>
            <a:off x="5076056" y="1484784"/>
            <a:ext cx="3789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</a:rPr>
              <a:t>Banor</a:t>
            </a:r>
            <a:endParaRPr lang="sv-SE" sz="1200" dirty="0">
              <a:solidFill>
                <a:schemeClr val="bg1"/>
              </a:solidFill>
            </a:endParaRPr>
          </a:p>
          <a:p>
            <a:r>
              <a:rPr lang="sv-SE" sz="1200" dirty="0">
                <a:solidFill>
                  <a:schemeClr val="bg1"/>
                </a:solidFill>
              </a:rPr>
              <a:t>En lång bana, ca 4 km, och en kort bana, ca 2 km, erbjuds vid varje tävlingstillfälle. </a:t>
            </a:r>
          </a:p>
          <a:p>
            <a:r>
              <a:rPr lang="sv-SE" sz="1200" dirty="0">
                <a:solidFill>
                  <a:schemeClr val="bg1"/>
                </a:solidFill>
              </a:rPr>
              <a:t>Korta banan är förhållandevis lätt och lämplig för den som är nybörjare och är även promenadvänlig</a:t>
            </a:r>
            <a:r>
              <a:rPr lang="sv-SE" sz="1200" dirty="0" smtClean="0"/>
              <a:t>.</a:t>
            </a:r>
          </a:p>
          <a:p>
            <a:r>
              <a:rPr lang="sv-SE" sz="1200" b="1" dirty="0" smtClean="0">
                <a:solidFill>
                  <a:schemeClr val="bg1"/>
                </a:solidFill>
              </a:rPr>
              <a:t>Poängberäkning</a:t>
            </a:r>
            <a:endParaRPr lang="sv-SE" sz="1200" b="1" dirty="0">
              <a:solidFill>
                <a:schemeClr val="bg1"/>
              </a:solidFill>
            </a:endParaRPr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57192"/>
            <a:ext cx="713735" cy="721131"/>
          </a:xfrm>
          <a:prstGeom prst="rect">
            <a:avLst/>
          </a:prstGeom>
        </p:spPr>
      </p:pic>
      <p:sp>
        <p:nvSpPr>
          <p:cNvPr id="15" name="Platshållare för sidfot 14"/>
          <p:cNvSpPr>
            <a:spLocks noGrp="1"/>
          </p:cNvSpPr>
          <p:nvPr>
            <p:ph type="ftr" sz="quarter" idx="11"/>
          </p:nvPr>
        </p:nvSpPr>
        <p:spPr>
          <a:xfrm>
            <a:off x="7740352" y="6165304"/>
            <a:ext cx="1224136" cy="365125"/>
          </a:xfrm>
        </p:spPr>
        <p:txBody>
          <a:bodyPr/>
          <a:lstStyle/>
          <a:p>
            <a:pPr algn="l"/>
            <a:r>
              <a:rPr lang="sv-SE" sz="1400" b="1" dirty="0" smtClean="0">
                <a:solidFill>
                  <a:schemeClr val="bg1"/>
                </a:solidFill>
              </a:rPr>
              <a:t>Ht 2016</a:t>
            </a:r>
          </a:p>
          <a:p>
            <a:pPr algn="l"/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076056" y="3500595"/>
            <a:ext cx="38777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Idealtiden ger 50 poäng</a:t>
            </a:r>
          </a:p>
          <a:p>
            <a:r>
              <a:rPr lang="sv-SE" sz="1200" dirty="0">
                <a:solidFill>
                  <a:schemeClr val="bg1"/>
                </a:solidFill>
              </a:rPr>
              <a:t>Varje minut under idealtiden ger ett tillägg med 1 poäng</a:t>
            </a:r>
          </a:p>
          <a:p>
            <a:r>
              <a:rPr lang="sv-SE" sz="1200" dirty="0">
                <a:solidFill>
                  <a:schemeClr val="bg1"/>
                </a:solidFill>
              </a:rPr>
              <a:t>Varje minut över idealtiden ger ett avdrag med 1 poäng</a:t>
            </a:r>
          </a:p>
          <a:p>
            <a:r>
              <a:rPr lang="sv-SE" sz="1200" dirty="0">
                <a:solidFill>
                  <a:schemeClr val="bg1"/>
                </a:solidFill>
              </a:rPr>
              <a:t>Alla som </a:t>
            </a:r>
            <a:r>
              <a:rPr lang="sv-SE" sz="1200" b="1" dirty="0">
                <a:solidFill>
                  <a:schemeClr val="bg1"/>
                </a:solidFill>
              </a:rPr>
              <a:t>startar</a:t>
            </a:r>
            <a:r>
              <a:rPr lang="sv-SE" sz="1200" dirty="0">
                <a:solidFill>
                  <a:schemeClr val="bg1"/>
                </a:solidFill>
              </a:rPr>
              <a:t> får minst 10 </a:t>
            </a:r>
            <a:r>
              <a:rPr lang="sv-SE" sz="1200" dirty="0" smtClean="0">
                <a:solidFill>
                  <a:schemeClr val="bg1"/>
                </a:solidFill>
              </a:rPr>
              <a:t>poäng</a:t>
            </a:r>
          </a:p>
          <a:p>
            <a:endParaRPr lang="sv-SE" sz="1200" dirty="0">
              <a:solidFill>
                <a:schemeClr val="bg1"/>
              </a:solidFill>
            </a:endParaRPr>
          </a:p>
          <a:p>
            <a:r>
              <a:rPr lang="sv-SE" sz="1200" b="1" dirty="0" smtClean="0">
                <a:solidFill>
                  <a:schemeClr val="bg1"/>
                </a:solidFill>
              </a:rPr>
              <a:t>Startavgift:</a:t>
            </a:r>
            <a:r>
              <a:rPr lang="sv-SE" sz="1200" dirty="0" smtClean="0">
                <a:solidFill>
                  <a:schemeClr val="bg1"/>
                </a:solidFill>
              </a:rPr>
              <a:t> 20:- inkluderar </a:t>
            </a:r>
            <a:r>
              <a:rPr lang="sv-SE" sz="1200" dirty="0">
                <a:solidFill>
                  <a:schemeClr val="bg1"/>
                </a:solidFill>
              </a:rPr>
              <a:t>karta samt stämpelkort eller </a:t>
            </a:r>
            <a:endParaRPr lang="sv-SE" sz="1200" dirty="0" smtClean="0">
              <a:solidFill>
                <a:schemeClr val="bg1"/>
              </a:solidFill>
            </a:endParaRPr>
          </a:p>
          <a:p>
            <a:r>
              <a:rPr lang="sv-SE" sz="1200" dirty="0" err="1" smtClean="0">
                <a:solidFill>
                  <a:schemeClr val="bg1"/>
                </a:solidFill>
              </a:rPr>
              <a:t>Sportident</a:t>
            </a:r>
            <a:r>
              <a:rPr lang="sv-SE" sz="1200" dirty="0" smtClean="0">
                <a:solidFill>
                  <a:schemeClr val="bg1"/>
                </a:solidFill>
              </a:rPr>
              <a:t>. Vid vissa tillfällen ritar deltagaren själv in banan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före start</a:t>
            </a:r>
            <a:r>
              <a:rPr lang="sv-SE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395536" y="4365104"/>
            <a:ext cx="45037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</a:rPr>
              <a:t>Annonsering av startplats och karta:</a:t>
            </a:r>
            <a:endParaRPr lang="sv-SE" sz="1200" dirty="0">
              <a:solidFill>
                <a:schemeClr val="bg1"/>
              </a:solidFill>
            </a:endParaRPr>
          </a:p>
          <a:p>
            <a:r>
              <a:rPr lang="sv-SE" sz="1200" dirty="0">
                <a:solidFill>
                  <a:schemeClr val="bg1"/>
                </a:solidFill>
              </a:rPr>
              <a:t>Information inför varje tävling om startplats m.m</a:t>
            </a:r>
            <a:r>
              <a:rPr lang="sv-SE" sz="1200" dirty="0" smtClean="0">
                <a:solidFill>
                  <a:schemeClr val="bg1"/>
                </a:solidFill>
              </a:rPr>
              <a:t>. annonseras i</a:t>
            </a:r>
          </a:p>
          <a:p>
            <a:r>
              <a:rPr lang="sv-SE" sz="1200" dirty="0">
                <a:solidFill>
                  <a:schemeClr val="bg1"/>
                </a:solidFill>
              </a:rPr>
              <a:t>u</a:t>
            </a:r>
            <a:r>
              <a:rPr lang="sv-SE" sz="1200" dirty="0" smtClean="0">
                <a:solidFill>
                  <a:schemeClr val="bg1"/>
                </a:solidFill>
              </a:rPr>
              <a:t>niversitetets kalendarium. Du kan få informationen personligt </a:t>
            </a:r>
            <a:r>
              <a:rPr lang="sv-SE" sz="1200" dirty="0">
                <a:solidFill>
                  <a:schemeClr val="bg1"/>
                </a:solidFill>
              </a:rPr>
              <a:t>om </a:t>
            </a:r>
            <a:r>
              <a:rPr lang="sv-SE" sz="1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du anmäler  </a:t>
            </a:r>
            <a:r>
              <a:rPr lang="sv-SE" sz="1200" dirty="0">
                <a:solidFill>
                  <a:schemeClr val="bg1"/>
                </a:solidFill>
              </a:rPr>
              <a:t>din e-postadress </a:t>
            </a:r>
            <a:r>
              <a:rPr lang="sv-SE" sz="1200" dirty="0" smtClean="0">
                <a:solidFill>
                  <a:schemeClr val="bg1"/>
                </a:solidFill>
              </a:rPr>
              <a:t>till lars-erik.wadenstein@prastosten.se </a:t>
            </a:r>
            <a:endParaRPr lang="sv-SE" sz="1200" dirty="0">
              <a:solidFill>
                <a:schemeClr val="bg1"/>
              </a:solidFill>
            </a:endParaRPr>
          </a:p>
          <a:p>
            <a:r>
              <a:rPr lang="sv-SE" sz="1200" dirty="0">
                <a:solidFill>
                  <a:schemeClr val="bg1"/>
                </a:solidFill>
              </a:rPr>
              <a:t>Du hittar även information på </a:t>
            </a:r>
            <a:r>
              <a:rPr lang="sv-SE" sz="1200" dirty="0" err="1">
                <a:solidFill>
                  <a:schemeClr val="bg1"/>
                </a:solidFill>
              </a:rPr>
              <a:t>UPIF:s</a:t>
            </a:r>
            <a:r>
              <a:rPr lang="sv-SE" sz="1200" dirty="0">
                <a:solidFill>
                  <a:schemeClr val="bg1"/>
                </a:solidFill>
              </a:rPr>
              <a:t> </a:t>
            </a:r>
            <a:r>
              <a:rPr lang="sv-SE" sz="1200" dirty="0" smtClean="0">
                <a:solidFill>
                  <a:schemeClr val="bg1"/>
                </a:solidFill>
              </a:rPr>
              <a:t>hemsida </a:t>
            </a:r>
            <a:r>
              <a:rPr lang="sv-SE" sz="1200" dirty="0" smtClean="0">
                <a:solidFill>
                  <a:schemeClr val="bg1"/>
                </a:solidFill>
                <a:hlinkClick r:id="rId4"/>
              </a:rPr>
              <a:t>www.acc.umu.se/</a:t>
            </a:r>
            <a:r>
              <a:rPr lang="sv-SE" sz="1200" dirty="0">
                <a:solidFill>
                  <a:srgbClr val="4102F4"/>
                </a:solidFill>
              </a:rPr>
              <a:t>~</a:t>
            </a:r>
            <a:r>
              <a:rPr lang="sv-SE" sz="1200" dirty="0" smtClean="0">
                <a:solidFill>
                  <a:schemeClr val="bg1"/>
                </a:solidFill>
                <a:hlinkClick r:id="rId5"/>
              </a:rPr>
              <a:t>upif</a:t>
            </a:r>
            <a:endParaRPr lang="sv-SE" sz="1200" dirty="0" smtClean="0">
              <a:solidFill>
                <a:schemeClr val="bg1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487901" y="5571310"/>
            <a:ext cx="39400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bg1"/>
                </a:solidFill>
              </a:rPr>
              <a:t>Välkommen! </a:t>
            </a:r>
          </a:p>
          <a:p>
            <a:r>
              <a:rPr lang="sv-SE" sz="1200" b="1" dirty="0">
                <a:solidFill>
                  <a:schemeClr val="bg1"/>
                </a:solidFill>
              </a:rPr>
              <a:t>Gunnel </a:t>
            </a:r>
            <a:r>
              <a:rPr lang="sv-SE" sz="1200" b="1" dirty="0" err="1">
                <a:solidFill>
                  <a:schemeClr val="bg1"/>
                </a:solidFill>
              </a:rPr>
              <a:t>Grelsson</a:t>
            </a:r>
            <a:r>
              <a:rPr lang="sv-SE" sz="1200" b="1" dirty="0">
                <a:solidFill>
                  <a:schemeClr val="bg1"/>
                </a:solidFill>
              </a:rPr>
              <a:t> (sektionsledare) och Lars-Erik </a:t>
            </a:r>
            <a:r>
              <a:rPr lang="sv-SE" sz="1200" b="1" dirty="0" err="1">
                <a:solidFill>
                  <a:schemeClr val="bg1"/>
                </a:solidFill>
              </a:rPr>
              <a:t>Wadenstein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57586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233</Words>
  <Application>Microsoft Office PowerPoint</Application>
  <PresentationFormat>Bildspel på skärmen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Rockwell Extra Bold</vt:lpstr>
      <vt:lpstr>Times New Roman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Gunnel</dc:creator>
  <cp:lastModifiedBy>Magdalena Munther</cp:lastModifiedBy>
  <cp:revision>47</cp:revision>
  <cp:lastPrinted>2014-08-18T17:39:52Z</cp:lastPrinted>
  <dcterms:created xsi:type="dcterms:W3CDTF">2013-08-11T17:45:24Z</dcterms:created>
  <dcterms:modified xsi:type="dcterms:W3CDTF">2016-08-25T11:19:21Z</dcterms:modified>
</cp:coreProperties>
</file>