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 id="2147483707" r:id="rId3"/>
  </p:sldMasterIdLst>
  <p:notesMasterIdLst>
    <p:notesMasterId r:id="rId14"/>
  </p:notesMasterIdLst>
  <p:sldIdLst>
    <p:sldId id="304" r:id="rId4"/>
    <p:sldId id="421" r:id="rId5"/>
    <p:sldId id="423" r:id="rId6"/>
    <p:sldId id="429" r:id="rId7"/>
    <p:sldId id="424" r:id="rId8"/>
    <p:sldId id="422" r:id="rId9"/>
    <p:sldId id="427" r:id="rId10"/>
    <p:sldId id="431" r:id="rId11"/>
    <p:sldId id="428" r:id="rId12"/>
    <p:sldId id="430" r:id="rId13"/>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D308AE-11AA-266C-6FBA-F770EC0A9D01}" name="Jacob Eriksson" initials="JE" userId="S::jaer0026@ad.umu.se::8c530823-bd4a-45f8-a4c8-8cb9fc9241c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cob Eriksson" initials="JE" lastIdx="5" clrIdx="0">
    <p:extLst>
      <p:ext uri="{19B8F6BF-5375-455C-9EA6-DF929625EA0E}">
        <p15:presenceInfo xmlns:p15="http://schemas.microsoft.com/office/powerpoint/2012/main" userId="S-1-5-21-1004336348-1177238915-682003330-255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2" autoAdjust="0"/>
    <p:restoredTop sz="93883" autoAdjust="0"/>
  </p:normalViewPr>
  <p:slideViewPr>
    <p:cSldViewPr snapToGrid="0" showGuides="1">
      <p:cViewPr varScale="1">
        <p:scale>
          <a:sx n="104" d="100"/>
          <a:sy n="104" d="100"/>
        </p:scale>
        <p:origin x="17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B128876-327B-4090-AACD-20D8003ED0B4}" type="datetimeFigureOut">
              <a:rPr lang="sv-SE" smtClean="0"/>
              <a:t>2024-01-14</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13C7502-EED5-4820-BA73-2DAC4400741D}" type="slidenum">
              <a:rPr lang="sv-SE" smtClean="0"/>
              <a:t>‹#›</a:t>
            </a:fld>
            <a:endParaRPr lang="sv-SE"/>
          </a:p>
        </p:txBody>
      </p:sp>
    </p:spTree>
    <p:extLst>
      <p:ext uri="{BB962C8B-B14F-4D97-AF65-F5344CB8AC3E}">
        <p14:creationId xmlns:p14="http://schemas.microsoft.com/office/powerpoint/2010/main" val="97325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13C7502-EED5-4820-BA73-2DAC4400741D}" type="slidenum">
              <a:rPr lang="sv-SE" smtClean="0"/>
              <a:t>1</a:t>
            </a:fld>
            <a:endParaRPr lang="sv-SE"/>
          </a:p>
        </p:txBody>
      </p:sp>
    </p:spTree>
    <p:extLst>
      <p:ext uri="{BB962C8B-B14F-4D97-AF65-F5344CB8AC3E}">
        <p14:creationId xmlns:p14="http://schemas.microsoft.com/office/powerpoint/2010/main" val="1339058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lnSpc>
                <a:spcPct val="100000"/>
              </a:lnSpc>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6918434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13737355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51587179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847" y="5882422"/>
            <a:ext cx="2142307" cy="674694"/>
          </a:xfrm>
          <a:prstGeom prst="rect">
            <a:avLst/>
          </a:prstGeom>
        </p:spPr>
      </p:pic>
      <p:sp>
        <p:nvSpPr>
          <p:cNvPr id="7" name="Title 1"/>
          <p:cNvSpPr>
            <a:spLocks noGrp="1"/>
          </p:cNvSpPr>
          <p:nvPr>
            <p:ph type="ctrTitle" hasCustomPrompt="1"/>
          </p:nvPr>
        </p:nvSpPr>
        <p:spPr>
          <a:xfrm>
            <a:off x="1962000" y="1484313"/>
            <a:ext cx="5220000" cy="1561945"/>
          </a:xfrm>
        </p:spPr>
        <p:txBody>
          <a:bodyPr anchor="b">
            <a:norm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58613260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307049"/>
            <a:ext cx="8569325" cy="5412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106581960"/>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313664"/>
            <a:ext cx="8569325" cy="5439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39664181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94316" y="306685"/>
            <a:ext cx="8569325" cy="54211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03543071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314028"/>
            <a:ext cx="8569325" cy="54221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181045746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314027"/>
            <a:ext cx="8569325" cy="5422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4268164359"/>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321006"/>
            <a:ext cx="8569325" cy="54151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73910383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266717749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1818658"/>
            <a:ext cx="6653560" cy="388965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77376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format</a:t>
            </a:r>
            <a:endParaRPr lang="en-US" dirty="0"/>
          </a:p>
        </p:txBody>
      </p:sp>
    </p:spTree>
    <p:extLst>
      <p:ext uri="{BB962C8B-B14F-4D97-AF65-F5344CB8AC3E}">
        <p14:creationId xmlns:p14="http://schemas.microsoft.com/office/powerpoint/2010/main" val="3512600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2272252"/>
            <a:ext cx="6653560" cy="37436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BBED0A8-DD7F-46B1-A64B-BA601F21E361}" type="datetime1">
              <a:rPr lang="sv-SE" smtClean="0"/>
              <a:t>2024-01-14</a:t>
            </a:fld>
            <a:endParaRPr lang="sv-SE"/>
          </a:p>
        </p:txBody>
      </p:sp>
      <p:sp>
        <p:nvSpPr>
          <p:cNvPr id="5" name="Footer Placeholder 4"/>
          <p:cNvSpPr>
            <a:spLocks noGrp="1"/>
          </p:cNvSpPr>
          <p:nvPr>
            <p:ph type="ftr" sz="quarter" idx="11"/>
          </p:nvPr>
        </p:nvSpPr>
        <p:spPr/>
        <p:txBody>
          <a:bodyPr/>
          <a:lstStyle/>
          <a:p>
            <a:r>
              <a:rPr lang="sv-SE"/>
              <a:t>27 oktober 2016</a:t>
            </a:r>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77376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a:t>Klicka här för att ändra format</a:t>
            </a:r>
            <a:endParaRPr lang="en-US" dirty="0"/>
          </a:p>
        </p:txBody>
      </p:sp>
    </p:spTree>
    <p:extLst>
      <p:ext uri="{BB962C8B-B14F-4D97-AF65-F5344CB8AC3E}">
        <p14:creationId xmlns:p14="http://schemas.microsoft.com/office/powerpoint/2010/main" val="2879936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0" y="2284703"/>
            <a:ext cx="3148689" cy="372143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237F4F7-829B-454A-90A4-B9D209627910}" type="datetime1">
              <a:rPr lang="sv-SE" smtClean="0"/>
              <a:t>2024-01-14</a:t>
            </a:fld>
            <a:endParaRPr lang="sv-SE"/>
          </a:p>
        </p:txBody>
      </p:sp>
      <p:sp>
        <p:nvSpPr>
          <p:cNvPr id="5" name="Footer Placeholder 4"/>
          <p:cNvSpPr>
            <a:spLocks noGrp="1"/>
          </p:cNvSpPr>
          <p:nvPr>
            <p:ph type="ftr" sz="quarter" idx="11"/>
          </p:nvPr>
        </p:nvSpPr>
        <p:spPr/>
        <p:txBody>
          <a:bodyPr/>
          <a:lstStyle/>
          <a:p>
            <a:r>
              <a:rPr lang="sv-SE"/>
              <a:t>27 oktober 2016</a:t>
            </a:r>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2284703"/>
            <a:ext cx="3147720" cy="372143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9"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a:t>Klicka här för att ändra format</a:t>
            </a:r>
            <a:endParaRPr lang="en-US" dirty="0"/>
          </a:p>
        </p:txBody>
      </p:sp>
    </p:spTree>
    <p:extLst>
      <p:ext uri="{BB962C8B-B14F-4D97-AF65-F5344CB8AC3E}">
        <p14:creationId xmlns:p14="http://schemas.microsoft.com/office/powerpoint/2010/main" val="40754554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C44100D-2660-41D3-8561-E9D5D4B3F818}" type="datetime1">
              <a:rPr lang="sv-SE" smtClean="0"/>
              <a:t>2024-01-14</a:t>
            </a:fld>
            <a:endParaRPr lang="sv-SE"/>
          </a:p>
        </p:txBody>
      </p:sp>
      <p:sp>
        <p:nvSpPr>
          <p:cNvPr id="4" name="Footer Placeholder 3"/>
          <p:cNvSpPr>
            <a:spLocks noGrp="1"/>
          </p:cNvSpPr>
          <p:nvPr>
            <p:ph type="ftr" sz="quarter" idx="11"/>
          </p:nvPr>
        </p:nvSpPr>
        <p:spPr/>
        <p:txBody>
          <a:bodyPr/>
          <a:lstStyle/>
          <a:p>
            <a:r>
              <a:rPr lang="sv-SE"/>
              <a:t>27 oktober 2016</a:t>
            </a:r>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6"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a:t>Klicka här för att ändra format</a:t>
            </a:r>
            <a:endParaRPr lang="en-US" dirty="0"/>
          </a:p>
        </p:txBody>
      </p:sp>
    </p:spTree>
    <p:extLst>
      <p:ext uri="{BB962C8B-B14F-4D97-AF65-F5344CB8AC3E}">
        <p14:creationId xmlns:p14="http://schemas.microsoft.com/office/powerpoint/2010/main" val="474796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8E1DB-B4C3-41F8-8EC9-F0F1BE396931}" type="datetime1">
              <a:rPr lang="sv-SE" smtClean="0"/>
              <a:t>2024-01-14</a:t>
            </a:fld>
            <a:endParaRPr lang="sv-SE"/>
          </a:p>
        </p:txBody>
      </p:sp>
      <p:sp>
        <p:nvSpPr>
          <p:cNvPr id="3" name="Footer Placeholder 2"/>
          <p:cNvSpPr>
            <a:spLocks noGrp="1"/>
          </p:cNvSpPr>
          <p:nvPr>
            <p:ph type="ftr" sz="quarter" idx="11"/>
          </p:nvPr>
        </p:nvSpPr>
        <p:spPr/>
        <p:txBody>
          <a:bodyPr/>
          <a:lstStyle/>
          <a:p>
            <a:r>
              <a:rPr lang="sv-SE"/>
              <a:t>27 oktober 2016</a:t>
            </a:r>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9955746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
        <p:nvSpPr>
          <p:cNvPr id="5" name="Platshållare för datum 4"/>
          <p:cNvSpPr>
            <a:spLocks noGrp="1"/>
          </p:cNvSpPr>
          <p:nvPr>
            <p:ph type="dt" sz="half" idx="10"/>
          </p:nvPr>
        </p:nvSpPr>
        <p:spPr/>
        <p:txBody>
          <a:bodyPr/>
          <a:lstStyle/>
          <a:p>
            <a:fld id="{20214D06-0335-498D-8FD9-68757AC1E56A}"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309480065"/>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4109932027"/>
      </p:ext>
    </p:extLst>
  </p:cSld>
  <p:clrMapOvr>
    <a:masterClrMapping/>
  </p:clrMapOvr>
  <p:extLst>
    <p:ext uri="{DCECCB84-F9BA-43D5-87BE-67443E8EF086}">
      <p15:sldGuideLst xmlns:p15="http://schemas.microsoft.com/office/powerpoint/2012/main">
        <p15:guide id="1" pos="576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1801773527"/>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35793628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2144206946"/>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9629888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0" y="1842293"/>
            <a:ext cx="3148689" cy="38869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1842293"/>
            <a:ext cx="3147720" cy="38869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0"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format</a:t>
            </a:r>
            <a:endParaRPr lang="en-US" dirty="0"/>
          </a:p>
        </p:txBody>
      </p:sp>
    </p:spTree>
    <p:extLst>
      <p:ext uri="{BB962C8B-B14F-4D97-AF65-F5344CB8AC3E}">
        <p14:creationId xmlns:p14="http://schemas.microsoft.com/office/powerpoint/2010/main" val="1443526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671" y="5882422"/>
            <a:ext cx="2142307" cy="674694"/>
          </a:xfrm>
          <a:prstGeom prst="rect">
            <a:avLst/>
          </a:prstGeom>
        </p:spPr>
      </p:pic>
      <p:sp>
        <p:nvSpPr>
          <p:cNvPr id="7" name="Title 1"/>
          <p:cNvSpPr>
            <a:spLocks noGrp="1"/>
          </p:cNvSpPr>
          <p:nvPr>
            <p:ph type="ctrTitle" hasCustomPrompt="1"/>
          </p:nvPr>
        </p:nvSpPr>
        <p:spPr>
          <a:xfrm>
            <a:off x="1962000" y="1484313"/>
            <a:ext cx="5220000" cy="1561945"/>
          </a:xfrm>
        </p:spPr>
        <p:txBody>
          <a:bodyPr anchor="b">
            <a:no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7004297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6AD73FA0-0F77-434A-8C0B-7E6B9135A034}"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955329345"/>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35043E0B-818C-4780-A36B-E454CA1473A0}"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1974990295"/>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70B4B4C5-B520-4DB5-8C7F-F08D66299A8E}"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356902485"/>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8304514F-16B1-4205-AFA7-1E2F9F4463A3}"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915407774"/>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6D847B94-9AC9-499F-B89D-047797619CC6}"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239056908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621D5F7C-EAE9-4A4F-8922-1D22DF01F836}" type="datetime1">
              <a:rPr lang="sv-SE" smtClean="0"/>
              <a:t>2024-01-14</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214708026"/>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lnSpc>
                <a:spcPct val="100000"/>
              </a:lnSpc>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073892259"/>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1818658"/>
            <a:ext cx="6653560" cy="388965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77376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42368871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0" y="1842293"/>
            <a:ext cx="3148689" cy="388695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1842293"/>
            <a:ext cx="3147720" cy="388695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10"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384391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A3B3DD-11D3-46FE-8693-ABC62839DACF}" type="datetimeFigureOut">
              <a:rPr lang="sv-SE" smtClean="0"/>
              <a:t>2024-01-14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7"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format</a:t>
            </a:r>
            <a:endParaRPr lang="en-US" dirty="0"/>
          </a:p>
        </p:txBody>
      </p:sp>
    </p:spTree>
    <p:extLst>
      <p:ext uri="{BB962C8B-B14F-4D97-AF65-F5344CB8AC3E}">
        <p14:creationId xmlns:p14="http://schemas.microsoft.com/office/powerpoint/2010/main" val="23811846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A3B3DD-11D3-46FE-8693-ABC62839DACF}" type="datetimeFigureOut">
              <a:rPr lang="sv-SE" smtClean="0"/>
              <a:t>2024-01-14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7"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28980315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3B3DD-11D3-46FE-8693-ABC62839DACF}" type="datetimeFigureOut">
              <a:rPr lang="sv-SE" smtClean="0"/>
              <a:t>2024-01-14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0916328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2587417909"/>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2064163337"/>
      </p:ext>
    </p:extLst>
  </p:cSld>
  <p:clrMapOvr>
    <a:masterClrMapping/>
  </p:clrMapOvr>
  <p:extLst>
    <p:ext uri="{DCECCB84-F9BA-43D5-87BE-67443E8EF086}">
      <p15:sldGuideLst xmlns:p15="http://schemas.microsoft.com/office/powerpoint/2012/main">
        <p15:guide id="1" pos="57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409551660"/>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460452836"/>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597436349"/>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299441373"/>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847" y="5882422"/>
            <a:ext cx="2142307" cy="674694"/>
          </a:xfrm>
          <a:prstGeom prst="rect">
            <a:avLst/>
          </a:prstGeom>
        </p:spPr>
      </p:pic>
      <p:sp>
        <p:nvSpPr>
          <p:cNvPr id="7" name="Title 1"/>
          <p:cNvSpPr>
            <a:spLocks noGrp="1"/>
          </p:cNvSpPr>
          <p:nvPr>
            <p:ph type="ctrTitle" hasCustomPrompt="1"/>
          </p:nvPr>
        </p:nvSpPr>
        <p:spPr>
          <a:xfrm>
            <a:off x="1962000" y="1484313"/>
            <a:ext cx="5220000" cy="1561945"/>
          </a:xfrm>
        </p:spPr>
        <p:txBody>
          <a:bodyPr anchor="b">
            <a:norm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1355414688"/>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307049"/>
            <a:ext cx="8569325" cy="5412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24245693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3B3DD-11D3-46FE-8693-ABC62839DACF}" type="datetimeFigureOut">
              <a:rPr lang="sv-SE" smtClean="0"/>
              <a:t>2024-01-14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8429694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313664"/>
            <a:ext cx="8569325" cy="5439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786378008"/>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94316" y="306685"/>
            <a:ext cx="8569325" cy="54211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788299618"/>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314028"/>
            <a:ext cx="8569325" cy="54221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881055458"/>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314027"/>
            <a:ext cx="8569325" cy="5422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434601932"/>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321006"/>
            <a:ext cx="8569325" cy="54151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968196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385267214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138267884"/>
      </p:ext>
    </p:extLst>
  </p:cSld>
  <p:clrMapOvr>
    <a:masterClrMapping/>
  </p:clrMapOvr>
  <p:extLst>
    <p:ext uri="{DCECCB84-F9BA-43D5-87BE-67443E8EF086}">
      <p15:sldGuideLst xmlns:p15="http://schemas.microsoft.com/office/powerpoint/2012/main">
        <p15:guide id="1"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1899406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94750480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image" Target="../media/image1.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theme" Target="../theme/theme3.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8318" y="464754"/>
            <a:ext cx="6647364" cy="1080468"/>
          </a:xfrm>
          <a:prstGeom prst="rect">
            <a:avLst/>
          </a:prstGeom>
        </p:spPr>
        <p:txBody>
          <a:bodyPr vert="horz" lIns="0" tIns="0" rIns="0" bIns="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1818656"/>
            <a:ext cx="6653560" cy="388267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D7A3B3DD-11D3-46FE-8693-ABC62839DACF}" type="datetimeFigureOut">
              <a:rPr lang="sv-SE" smtClean="0"/>
              <a:pPr/>
              <a:t>2024-01-14</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771845" y="5890556"/>
            <a:ext cx="1600310" cy="504000"/>
          </a:xfrm>
          <a:prstGeom prst="rect">
            <a:avLst/>
          </a:prstGeom>
        </p:spPr>
      </p:pic>
    </p:spTree>
    <p:extLst>
      <p:ext uri="{BB962C8B-B14F-4D97-AF65-F5344CB8AC3E}">
        <p14:creationId xmlns:p14="http://schemas.microsoft.com/office/powerpoint/2010/main" val="1431846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6" r:id="rId4"/>
    <p:sldLayoutId id="2147483667" r:id="rId5"/>
    <p:sldLayoutId id="2147483684" r:id="rId6"/>
    <p:sldLayoutId id="2147483687" r:id="rId7"/>
    <p:sldLayoutId id="2147483674" r:id="rId8"/>
    <p:sldLayoutId id="2147483675" r:id="rId9"/>
    <p:sldLayoutId id="2147483677" r:id="rId10"/>
    <p:sldLayoutId id="2147483676" r:id="rId11"/>
    <p:sldLayoutId id="2147483678" r:id="rId12"/>
    <p:sldLayoutId id="2147483686" r:id="rId13"/>
    <p:sldLayoutId id="2147483679" r:id="rId14"/>
    <p:sldLayoutId id="2147483680" r:id="rId15"/>
    <p:sldLayoutId id="2147483681" r:id="rId16"/>
    <p:sldLayoutId id="2147483682" r:id="rId17"/>
    <p:sldLayoutId id="2147483683" r:id="rId18"/>
  </p:sldLayoutIdLst>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85750" indent="-285750" algn="l" defTabSz="914400" rtl="0" eaLnBrk="1" latinLnBrk="0" hangingPunct="1">
        <a:lnSpc>
          <a:spcPct val="100000"/>
        </a:lnSpc>
        <a:spcBef>
          <a:spcPts val="1000"/>
        </a:spcBef>
        <a:buFont typeface="Arial"/>
        <a:buChar char="•"/>
        <a:defRPr sz="1800" kern="1200">
          <a:solidFill>
            <a:schemeClr val="tx1"/>
          </a:solidFill>
          <a:latin typeface="+mn-lt"/>
          <a:ea typeface="+mn-ea"/>
          <a:cs typeface="+mn-cs"/>
        </a:defRPr>
      </a:lvl1pPr>
      <a:lvl2pPr marL="742950" indent="-285750" algn="l" defTabSz="914400" rtl="0" eaLnBrk="1" latinLnBrk="0" hangingPunct="1">
        <a:lnSpc>
          <a:spcPct val="100000"/>
        </a:lnSpc>
        <a:spcBef>
          <a:spcPts val="500"/>
        </a:spcBef>
        <a:buSzPct val="80000"/>
        <a:buFont typeface="Courier New"/>
        <a:buChar char="o"/>
        <a:defRPr sz="1600" kern="1200">
          <a:solidFill>
            <a:schemeClr val="tx1"/>
          </a:solidFill>
          <a:latin typeface="+mn-lt"/>
          <a:ea typeface="+mn-ea"/>
          <a:cs typeface="+mn-cs"/>
        </a:defRPr>
      </a:lvl2pPr>
      <a:lvl3pPr marL="1200150" indent="-285750" algn="l" defTabSz="914400" rtl="0" eaLnBrk="1" latinLnBrk="0" hangingPunct="1">
        <a:lnSpc>
          <a:spcPct val="100000"/>
        </a:lnSpc>
        <a:spcBef>
          <a:spcPts val="500"/>
        </a:spcBef>
        <a:buFont typeface="Wingdings" charset="2"/>
        <a:buChar char="§"/>
        <a:defRPr sz="1600" kern="1200">
          <a:solidFill>
            <a:schemeClr val="tx1"/>
          </a:solidFill>
          <a:latin typeface="+mn-lt"/>
          <a:ea typeface="+mn-ea"/>
          <a:cs typeface="+mn-cs"/>
        </a:defRPr>
      </a:lvl3pPr>
      <a:lvl4pPr marL="1657350" indent="-285750" algn="l" defTabSz="914400" rtl="0" eaLnBrk="1" latinLnBrk="0" hangingPunct="1">
        <a:lnSpc>
          <a:spcPct val="100000"/>
        </a:lnSpc>
        <a:spcBef>
          <a:spcPts val="500"/>
        </a:spcBef>
        <a:buFont typeface="Arial"/>
        <a:buChar char="•"/>
        <a:defRPr sz="16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SzPct val="80000"/>
        <a:buFont typeface="Lucida Grande"/>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userDrawn="1">
          <p15:clr>
            <a:srgbClr val="F26B43"/>
          </p15:clr>
        </p15:guide>
        <p15:guide id="3" pos="4526" userDrawn="1">
          <p15:clr>
            <a:srgbClr val="F26B43"/>
          </p15:clr>
        </p15:guide>
        <p15:guide id="4" orient="horz" pos="3475" userDrawn="1">
          <p15:clr>
            <a:srgbClr val="F26B43"/>
          </p15:clr>
        </p15:guide>
        <p15:guide id="5" pos="181" userDrawn="1">
          <p15:clr>
            <a:srgbClr val="F26B43"/>
          </p15:clr>
        </p15:guide>
        <p15:guide id="6" pos="4378" userDrawn="1">
          <p15:clr>
            <a:srgbClr val="F26B43"/>
          </p15:clr>
        </p15:guide>
        <p15:guide id="7" pos="1379" userDrawn="1">
          <p15:clr>
            <a:srgbClr val="F26B43"/>
          </p15:clr>
        </p15:guide>
        <p15:guide id="8" pos="5579" userDrawn="1">
          <p15:clr>
            <a:srgbClr val="F26B43"/>
          </p15:clr>
        </p15:guide>
        <p15:guide id="9" orient="horz" pos="935" userDrawn="1">
          <p15:clr>
            <a:srgbClr val="F26B43"/>
          </p15:clr>
        </p15:guide>
        <p15:guide id="10" orient="horz" pos="2069" userDrawn="1">
          <p15:clr>
            <a:srgbClr val="F26B43"/>
          </p15:clr>
        </p15:guide>
        <p15:guide id="11" orient="horz" pos="17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2272252"/>
            <a:ext cx="6653560" cy="3751616"/>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086569EB-05A3-4EE1-AAFD-DE6179AAD2E3}" type="datetime1">
              <a:rPr lang="sv-SE" smtClean="0"/>
              <a:t>2024-01-14</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r>
              <a:rPr lang="sv-SE"/>
              <a:t>27 oktober 2016</a:t>
            </a:r>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Tree>
    <p:extLst>
      <p:ext uri="{BB962C8B-B14F-4D97-AF65-F5344CB8AC3E}">
        <p14:creationId xmlns:p14="http://schemas.microsoft.com/office/powerpoint/2010/main" val="6717664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Lst>
  <p:hf hdr="0" ftr="0" dt="0"/>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p15:clr>
            <a:srgbClr val="F26B43"/>
          </p15:clr>
        </p15:guide>
        <p15:guide id="3" pos="4526">
          <p15:clr>
            <a:srgbClr val="F26B43"/>
          </p15:clr>
        </p15:guide>
        <p15:guide id="4" orient="horz" pos="3475">
          <p15:clr>
            <a:srgbClr val="F26B43"/>
          </p15:clr>
        </p15:guide>
        <p15:guide id="5" pos="181">
          <p15:clr>
            <a:srgbClr val="F26B43"/>
          </p15:clr>
        </p15:guide>
        <p15:guide id="6" pos="4378">
          <p15:clr>
            <a:srgbClr val="F26B43"/>
          </p15:clr>
        </p15:guide>
        <p15:guide id="7" pos="1379">
          <p15:clr>
            <a:srgbClr val="F26B43"/>
          </p15:clr>
        </p15:guide>
        <p15:guide id="8" pos="5579">
          <p15:clr>
            <a:srgbClr val="F26B43"/>
          </p15:clr>
        </p15:guide>
        <p15:guide id="9" orient="horz" pos="935">
          <p15:clr>
            <a:srgbClr val="F26B43"/>
          </p15:clr>
        </p15:guide>
        <p15:guide id="10" orient="horz" pos="2069">
          <p15:clr>
            <a:srgbClr val="F26B43"/>
          </p15:clr>
        </p15:guide>
        <p15:guide id="11" orient="horz" pos="177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8318" y="464754"/>
            <a:ext cx="6647364" cy="1080468"/>
          </a:xfrm>
          <a:prstGeom prst="rect">
            <a:avLst/>
          </a:prstGeom>
        </p:spPr>
        <p:txBody>
          <a:bodyPr vert="horz" lIns="0" tIns="0" rIns="0" bIns="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1818656"/>
            <a:ext cx="6653560" cy="388267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D7A3B3DD-11D3-46FE-8693-ABC62839DACF}" type="datetimeFigureOut">
              <a:rPr lang="sv-SE" smtClean="0"/>
              <a:pPr/>
              <a:t>2024-01-14</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771845" y="5890556"/>
            <a:ext cx="1600310" cy="504000"/>
          </a:xfrm>
          <a:prstGeom prst="rect">
            <a:avLst/>
          </a:prstGeom>
        </p:spPr>
      </p:pic>
    </p:spTree>
    <p:extLst>
      <p:ext uri="{BB962C8B-B14F-4D97-AF65-F5344CB8AC3E}">
        <p14:creationId xmlns:p14="http://schemas.microsoft.com/office/powerpoint/2010/main" val="273502916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Lst>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85750" indent="-285750" algn="l" defTabSz="914400" rtl="0" eaLnBrk="1" latinLnBrk="0" hangingPunct="1">
        <a:lnSpc>
          <a:spcPct val="100000"/>
        </a:lnSpc>
        <a:spcBef>
          <a:spcPts val="1000"/>
        </a:spcBef>
        <a:buFont typeface="Arial"/>
        <a:buChar char="•"/>
        <a:defRPr sz="1800" kern="1200">
          <a:solidFill>
            <a:schemeClr val="tx1"/>
          </a:solidFill>
          <a:latin typeface="+mn-lt"/>
          <a:ea typeface="+mn-ea"/>
          <a:cs typeface="+mn-cs"/>
        </a:defRPr>
      </a:lvl1pPr>
      <a:lvl2pPr marL="742950" indent="-285750" algn="l" defTabSz="914400" rtl="0" eaLnBrk="1" latinLnBrk="0" hangingPunct="1">
        <a:lnSpc>
          <a:spcPct val="100000"/>
        </a:lnSpc>
        <a:spcBef>
          <a:spcPts val="500"/>
        </a:spcBef>
        <a:buSzPct val="80000"/>
        <a:buFont typeface="Courier New"/>
        <a:buChar char="o"/>
        <a:defRPr sz="1600" kern="1200">
          <a:solidFill>
            <a:schemeClr val="tx1"/>
          </a:solidFill>
          <a:latin typeface="+mn-lt"/>
          <a:ea typeface="+mn-ea"/>
          <a:cs typeface="+mn-cs"/>
        </a:defRPr>
      </a:lvl2pPr>
      <a:lvl3pPr marL="1200150" indent="-285750" algn="l" defTabSz="914400" rtl="0" eaLnBrk="1" latinLnBrk="0" hangingPunct="1">
        <a:lnSpc>
          <a:spcPct val="100000"/>
        </a:lnSpc>
        <a:spcBef>
          <a:spcPts val="500"/>
        </a:spcBef>
        <a:buFont typeface="Wingdings" charset="2"/>
        <a:buChar char="§"/>
        <a:defRPr sz="1600" kern="1200">
          <a:solidFill>
            <a:schemeClr val="tx1"/>
          </a:solidFill>
          <a:latin typeface="+mn-lt"/>
          <a:ea typeface="+mn-ea"/>
          <a:cs typeface="+mn-cs"/>
        </a:defRPr>
      </a:lvl3pPr>
      <a:lvl4pPr marL="1657350" indent="-285750" algn="l" defTabSz="914400" rtl="0" eaLnBrk="1" latinLnBrk="0" hangingPunct="1">
        <a:lnSpc>
          <a:spcPct val="100000"/>
        </a:lnSpc>
        <a:spcBef>
          <a:spcPts val="500"/>
        </a:spcBef>
        <a:buFont typeface="Arial"/>
        <a:buChar char="•"/>
        <a:defRPr sz="16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SzPct val="80000"/>
        <a:buFont typeface="Lucida Grande"/>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p15:clr>
            <a:srgbClr val="F26B43"/>
          </p15:clr>
        </p15:guide>
        <p15:guide id="3" pos="4526">
          <p15:clr>
            <a:srgbClr val="F26B43"/>
          </p15:clr>
        </p15:guide>
        <p15:guide id="4" orient="horz" pos="3475">
          <p15:clr>
            <a:srgbClr val="F26B43"/>
          </p15:clr>
        </p15:guide>
        <p15:guide id="5" pos="181">
          <p15:clr>
            <a:srgbClr val="F26B43"/>
          </p15:clr>
        </p15:guide>
        <p15:guide id="6" pos="4378">
          <p15:clr>
            <a:srgbClr val="F26B43"/>
          </p15:clr>
        </p15:guide>
        <p15:guide id="7" pos="1379">
          <p15:clr>
            <a:srgbClr val="F26B43"/>
          </p15:clr>
        </p15:guide>
        <p15:guide id="8" pos="5579">
          <p15:clr>
            <a:srgbClr val="F26B43"/>
          </p15:clr>
        </p15:guide>
        <p15:guide id="9" orient="horz" pos="935">
          <p15:clr>
            <a:srgbClr val="F26B43"/>
          </p15:clr>
        </p15:guide>
        <p15:guide id="10" orient="horz" pos="2069">
          <p15:clr>
            <a:srgbClr val="F26B43"/>
          </p15:clr>
        </p15:guide>
        <p15:guide id="11" orient="horz" pos="177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mu.se/lokalforsorjningsenheten/sakerh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akerhet@umu.se" TargetMode="External"/><Relationship Id="rId2" Type="http://schemas.openxmlformats.org/officeDocument/2006/relationships/hyperlink" Target="https://www.aurora.umu.se/stod-och-service/rad-och-riktlinjer/sakerhet/sakerhetsskydd/" TargetMode="External"/><Relationship Id="rId1" Type="http://schemas.openxmlformats.org/officeDocument/2006/relationships/slideLayout" Target="../slideLayouts/slideLayout2.xml"/><Relationship Id="rId4" Type="http://schemas.openxmlformats.org/officeDocument/2006/relationships/hyperlink" Target="https://www.umu.se/lokalforsorjningsenheten/sakerh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425938" y="1678839"/>
            <a:ext cx="8292123" cy="728741"/>
          </a:xfrm>
        </p:spPr>
        <p:txBody>
          <a:bodyPr>
            <a:normAutofit/>
          </a:bodyPr>
          <a:lstStyle/>
          <a:p>
            <a:pPr>
              <a:defRPr/>
            </a:pPr>
            <a:r>
              <a:rPr lang="sv-SE" sz="2400" dirty="0">
                <a:ea typeface="ＭＳ Ｐゴシック" pitchFamily="100" charset="-128"/>
              </a:rPr>
              <a:t>SÄKERHETSSKYDD</a:t>
            </a:r>
            <a:br>
              <a:rPr lang="sv-SE" sz="2400" dirty="0">
                <a:ea typeface="ＭＳ Ｐゴシック" pitchFamily="100" charset="-128"/>
              </a:rPr>
            </a:br>
            <a:endParaRPr lang="sv-SE" sz="1600" dirty="0"/>
          </a:p>
        </p:txBody>
      </p:sp>
      <p:sp>
        <p:nvSpPr>
          <p:cNvPr id="3" name="Underrubrik 2">
            <a:extLst>
              <a:ext uri="{FF2B5EF4-FFF2-40B4-BE49-F238E27FC236}">
                <a16:creationId xmlns:a16="http://schemas.microsoft.com/office/drawing/2014/main" id="{A0CDA60E-1458-CB29-174A-EE5C81DA2DA5}"/>
              </a:ext>
            </a:extLst>
          </p:cNvPr>
          <p:cNvSpPr>
            <a:spLocks noGrp="1"/>
          </p:cNvSpPr>
          <p:nvPr>
            <p:ph type="subTitle" idx="1"/>
          </p:nvPr>
        </p:nvSpPr>
        <p:spPr/>
        <p:txBody>
          <a:bodyPr/>
          <a:lstStyle/>
          <a:p>
            <a:r>
              <a:rPr lang="sv-SE" i="1" dirty="0"/>
              <a:t>Forskning med bäring på Sveriges säkerhet</a:t>
            </a:r>
          </a:p>
        </p:txBody>
      </p:sp>
    </p:spTree>
    <p:extLst>
      <p:ext uri="{BB962C8B-B14F-4D97-AF65-F5344CB8AC3E}">
        <p14:creationId xmlns:p14="http://schemas.microsoft.com/office/powerpoint/2010/main" val="1005350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708B64E-88D7-2561-8549-50E9BBC489E1}"/>
              </a:ext>
            </a:extLst>
          </p:cNvPr>
          <p:cNvSpPr>
            <a:spLocks noGrp="1"/>
          </p:cNvSpPr>
          <p:nvPr>
            <p:ph idx="1"/>
          </p:nvPr>
        </p:nvSpPr>
        <p:spPr/>
        <p:txBody>
          <a:bodyPr/>
          <a:lstStyle/>
          <a:p>
            <a:pPr marL="0" indent="0">
              <a:buNone/>
            </a:pP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Tack för att du bidrar till att stärka Sveriges säkerhet och göra Umeå universitet till en tryggare och säkrare arbetsplats!</a:t>
            </a: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dirty="0"/>
          </a:p>
        </p:txBody>
      </p:sp>
    </p:spTree>
    <p:extLst>
      <p:ext uri="{BB962C8B-B14F-4D97-AF65-F5344CB8AC3E}">
        <p14:creationId xmlns:p14="http://schemas.microsoft.com/office/powerpoint/2010/main" val="283739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C2275B3-3EFF-C717-8FF0-265D55B17492}"/>
              </a:ext>
            </a:extLst>
          </p:cNvPr>
          <p:cNvSpPr>
            <a:spLocks noGrp="1"/>
          </p:cNvSpPr>
          <p:nvPr>
            <p:ph idx="1"/>
          </p:nvPr>
        </p:nvSpPr>
        <p:spPr>
          <a:xfrm>
            <a:off x="681398" y="1631601"/>
            <a:ext cx="7769875" cy="3889654"/>
          </a:xfrm>
        </p:spPr>
        <p:txBody>
          <a:bodyPr>
            <a:normAutofit fontScale="32500" lnSpcReduction="20000"/>
          </a:bodyPr>
          <a:lstStyle/>
          <a:p>
            <a:pPr>
              <a:buFont typeface="Arial" panose="020B0604020202020204" pitchFamily="34" charset="0"/>
              <a:buChar char="•"/>
            </a:pPr>
            <a:r>
              <a:rPr lang="sv-SE" sz="4300" dirty="0"/>
              <a:t>Främmande makt har ett stort intresse för svensk forskning och industri, och Sverige ligger i framkant inom en mängd områden som är kopplade till militära förmågor. </a:t>
            </a:r>
          </a:p>
          <a:p>
            <a:pPr>
              <a:buFont typeface="Arial" panose="020B0604020202020204" pitchFamily="34" charset="0"/>
              <a:buChar char="•"/>
            </a:pPr>
            <a:r>
              <a:rPr lang="sv-SE" sz="4300" dirty="0"/>
              <a:t>Det pågår dagligen en dold teknik- och kunskapsinhämtning från främmande makt i syfte att höja de egna förmågorna. – Teknikanskaffning från främmande makt är ett stort problem. </a:t>
            </a:r>
          </a:p>
          <a:p>
            <a:pPr>
              <a:buFont typeface="Arial" panose="020B0604020202020204" pitchFamily="34" charset="0"/>
              <a:buChar char="•"/>
            </a:pPr>
            <a:r>
              <a:rPr lang="sv-SE" sz="4300" dirty="0"/>
              <a:t>Omvärldsläget och kriget i Ukraina har bland annat inneburit att Ryssland har ett ökat behov av teknikanskaffning för att kunna upprätthålla sin militära förmåga, men även Kina anskaffar teknik och kompetens dolt i hög utsträckning.</a:t>
            </a:r>
          </a:p>
          <a:p>
            <a:pPr>
              <a:buFont typeface="Arial" panose="020B0604020202020204" pitchFamily="34" charset="0"/>
              <a:buChar char="•"/>
            </a:pPr>
            <a:r>
              <a:rPr lang="sv-SE" sz="43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Sammantaget ser Säkerhetspolisen hur den kraftigt försämrade omvärldsutvecklingen ökar risken för Sveriges säkerhet. </a:t>
            </a:r>
          </a:p>
          <a:p>
            <a:pPr>
              <a:buFont typeface="Arial" panose="020B0604020202020204" pitchFamily="34" charset="0"/>
              <a:buChar char="•"/>
            </a:pPr>
            <a:endParaRPr lang="sv-SE" sz="4300" b="1" dirty="0">
              <a:solidFill>
                <a:srgbClr val="000000"/>
              </a:solidFill>
              <a:latin typeface="Georgia" panose="02040502050405020303" pitchFamily="18" charset="0"/>
              <a:ea typeface="MS Mincho" panose="02020609040205080304" pitchFamily="49" charset="-128"/>
              <a:cs typeface="Arial" panose="020B0604020202020204" pitchFamily="34" charset="0"/>
            </a:endParaRPr>
          </a:p>
          <a:p>
            <a:pPr marL="0" indent="0">
              <a:buNone/>
            </a:pPr>
            <a:r>
              <a:rPr lang="sv-SE" sz="43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Säkerhetspolisens årsbok 2022-2023</a:t>
            </a:r>
          </a:p>
          <a:p>
            <a:pPr marL="0" indent="0">
              <a:buNone/>
            </a:pPr>
            <a:endParaRPr lang="sv-SE" sz="64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endParaRPr>
          </a:p>
          <a:p>
            <a:pPr marL="0" indent="0">
              <a:lnSpc>
                <a:spcPct val="120000"/>
              </a:lnSpc>
              <a:spcAft>
                <a:spcPts val="1300"/>
              </a:spcAft>
              <a:buNone/>
            </a:pPr>
            <a:b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br>
            <a:r>
              <a:rPr lang="sv-SE" sz="1800"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 </a:t>
            </a: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endParaRPr>
          </a:p>
          <a:p>
            <a:pPr marL="0" indent="0">
              <a:buNone/>
            </a:pPr>
            <a:endParaRPr lang="sv-SE" dirty="0"/>
          </a:p>
        </p:txBody>
      </p:sp>
      <p:sp>
        <p:nvSpPr>
          <p:cNvPr id="3" name="Rubrik 2">
            <a:extLst>
              <a:ext uri="{FF2B5EF4-FFF2-40B4-BE49-F238E27FC236}">
                <a16:creationId xmlns:a16="http://schemas.microsoft.com/office/drawing/2014/main" id="{6C71D178-4159-B82C-9B08-CA3BDD6C2BD4}"/>
              </a:ext>
            </a:extLst>
          </p:cNvPr>
          <p:cNvSpPr>
            <a:spLocks noGrp="1"/>
          </p:cNvSpPr>
          <p:nvPr>
            <p:ph type="title"/>
          </p:nvPr>
        </p:nvSpPr>
        <p:spPr/>
        <p:txBody>
          <a:bodyPr/>
          <a:lstStyle/>
          <a:p>
            <a:r>
              <a:rPr lang="sv-SE" dirty="0"/>
              <a:t>bakgrund</a:t>
            </a:r>
          </a:p>
        </p:txBody>
      </p:sp>
    </p:spTree>
    <p:extLst>
      <p:ext uri="{BB962C8B-B14F-4D97-AF65-F5344CB8AC3E}">
        <p14:creationId xmlns:p14="http://schemas.microsoft.com/office/powerpoint/2010/main" val="99534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10E0E54-8DE8-D96D-82CB-79FA9857476D}"/>
              </a:ext>
            </a:extLst>
          </p:cNvPr>
          <p:cNvSpPr>
            <a:spLocks noGrp="1"/>
          </p:cNvSpPr>
          <p:nvPr>
            <p:ph idx="1"/>
          </p:nvPr>
        </p:nvSpPr>
        <p:spPr/>
        <p:txBody>
          <a:bodyPr/>
          <a:lstStyle/>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Den enskilde forskaren är oftast bäst utrustad att förstå både den positiva och den negativa potentialen inom sina kunskapsområden.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Den enskilde </a:t>
            </a: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f</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orskaren är därför bäst lämpad att göra en initial riskbedömning över sitt forskningsprojekt och/eller samarbete.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Forskningsledaren är ansvarig för att uppgifter eller tillgångar som omfattas av säkerhetsskydd hanteras på rätt sätt. </a:t>
            </a:r>
          </a:p>
          <a:p>
            <a:pPr marL="0" indent="0">
              <a:buNone/>
            </a:pPr>
            <a:endParaRPr lang="sv-SE" dirty="0"/>
          </a:p>
        </p:txBody>
      </p:sp>
      <p:sp>
        <p:nvSpPr>
          <p:cNvPr id="3" name="Rubrik 2">
            <a:extLst>
              <a:ext uri="{FF2B5EF4-FFF2-40B4-BE49-F238E27FC236}">
                <a16:creationId xmlns:a16="http://schemas.microsoft.com/office/drawing/2014/main" id="{F60E9A2E-29FF-0F6F-CF77-7BDD8DA64CA5}"/>
              </a:ext>
            </a:extLst>
          </p:cNvPr>
          <p:cNvSpPr>
            <a:spLocks noGrp="1"/>
          </p:cNvSpPr>
          <p:nvPr>
            <p:ph type="title"/>
          </p:nvPr>
        </p:nvSpPr>
        <p:spPr/>
        <p:txBody>
          <a:bodyPr/>
          <a:lstStyle/>
          <a:p>
            <a:r>
              <a:rPr lang="sv-SE" dirty="0"/>
              <a:t>Forskarens ansvar</a:t>
            </a:r>
          </a:p>
        </p:txBody>
      </p:sp>
    </p:spTree>
    <p:extLst>
      <p:ext uri="{BB962C8B-B14F-4D97-AF65-F5344CB8AC3E}">
        <p14:creationId xmlns:p14="http://schemas.microsoft.com/office/powerpoint/2010/main" val="306399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842B796-9705-8D84-64B1-9ABC50E3CBAE}"/>
              </a:ext>
            </a:extLst>
          </p:cNvPr>
          <p:cNvSpPr>
            <a:spLocks noGrp="1"/>
          </p:cNvSpPr>
          <p:nvPr>
            <p:ph idx="1"/>
          </p:nvPr>
        </p:nvSpPr>
        <p:spPr>
          <a:xfrm>
            <a:off x="704950" y="1484173"/>
            <a:ext cx="7270706" cy="3889654"/>
          </a:xfrm>
        </p:spPr>
        <p:txBody>
          <a:bodyPr>
            <a:normAutofit/>
          </a:bodyPr>
          <a:lstStyle/>
          <a:p>
            <a:pPr marL="0" indent="0">
              <a:buNone/>
            </a:pPr>
            <a:endParaRPr lang="sv-SE" sz="2000" b="1" dirty="0">
              <a:solidFill>
                <a:srgbClr val="000000"/>
              </a:solidFill>
              <a:latin typeface="Georgia" panose="02040502050405020303" pitchFamily="18" charset="0"/>
              <a:ea typeface="MS Mincho" panose="02020609040205080304" pitchFamily="49" charset="-128"/>
              <a:cs typeface="Georgia" panose="02040502050405020303" pitchFamily="18" charset="0"/>
            </a:endParaRPr>
          </a:p>
          <a:p>
            <a:pPr marL="228600" indent="-228600">
              <a:lnSpc>
                <a:spcPct val="120000"/>
              </a:lnSpc>
              <a:tabLst>
                <a:tab pos="228600" algn="l"/>
                <a:tab pos="828040" algn="l"/>
              </a:tabLst>
            </a:pP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Säkerhetsskydd handlar om att skydda den information och de verksamheter som är av betydelse för Sveriges säkerhet mot spioneri, sabotage, terroristbrott och andra brott som kan hota verksamheten.</a:t>
            </a:r>
          </a:p>
          <a:p>
            <a:pPr marL="228600" indent="-228600">
              <a:lnSpc>
                <a:spcPct val="120000"/>
              </a:lnSpc>
              <a:tabLst>
                <a:tab pos="228600" algn="l"/>
                <a:tab pos="828040" algn="l"/>
              </a:tabLst>
            </a:pP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Det kan till exempel handla om skydd av forskningsdata gällande försvarsverksamhet eller samhällsviktig verksamhet, som om den skulle hamna i orätta händer, till exempel främmande makt, skulle få konsekvenser för Sveriges säkerhet eller orsaka stor samhällsskada. </a:t>
            </a:r>
          </a:p>
          <a:p>
            <a:pPr marL="228600" indent="-228600">
              <a:lnSpc>
                <a:spcPct val="120000"/>
              </a:lnSpc>
              <a:tabLst>
                <a:tab pos="228600" algn="l"/>
                <a:tab pos="828040" algn="l"/>
              </a:tabLst>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Säkerhetskyddsåtgärder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ska möjliggöra att forskning även kan genomföras där sekretess enligt säkerhetsskyddslagen kan bli aktuell.</a:t>
            </a:r>
          </a:p>
          <a:p>
            <a:pPr marL="0" indent="0">
              <a:buNone/>
            </a:pPr>
            <a:endParaRPr lang="sv-SE" sz="20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p:txBody>
      </p:sp>
      <p:sp>
        <p:nvSpPr>
          <p:cNvPr id="3" name="Rubrik 2">
            <a:extLst>
              <a:ext uri="{FF2B5EF4-FFF2-40B4-BE49-F238E27FC236}">
                <a16:creationId xmlns:a16="http://schemas.microsoft.com/office/drawing/2014/main" id="{8798001B-C894-D8CF-957C-99F0BCCBAA97}"/>
              </a:ext>
            </a:extLst>
          </p:cNvPr>
          <p:cNvSpPr>
            <a:spLocks noGrp="1"/>
          </p:cNvSpPr>
          <p:nvPr>
            <p:ph type="title"/>
          </p:nvPr>
        </p:nvSpPr>
        <p:spPr/>
        <p:txBody>
          <a:bodyPr>
            <a:normAutofit/>
          </a:bodyPr>
          <a:lstStyle/>
          <a:p>
            <a:r>
              <a:rPr lang="sv-SE" dirty="0"/>
              <a:t>Vad?</a:t>
            </a:r>
          </a:p>
        </p:txBody>
      </p:sp>
    </p:spTree>
    <p:extLst>
      <p:ext uri="{BB962C8B-B14F-4D97-AF65-F5344CB8AC3E}">
        <p14:creationId xmlns:p14="http://schemas.microsoft.com/office/powerpoint/2010/main" val="2436350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E809EC9-FD24-EAEB-03E5-0C4232163791}"/>
              </a:ext>
            </a:extLst>
          </p:cNvPr>
          <p:cNvSpPr>
            <a:spLocks noGrp="1"/>
          </p:cNvSpPr>
          <p:nvPr>
            <p:ph idx="1"/>
          </p:nvPr>
        </p:nvSpPr>
        <p:spPr>
          <a:xfrm>
            <a:off x="826586" y="1423123"/>
            <a:ext cx="7490827" cy="4445572"/>
          </a:xfrm>
        </p:spPr>
        <p:txBody>
          <a:bodyPr>
            <a:normAutofit lnSpcReduction="10000"/>
          </a:bodyPr>
          <a:lstStyle/>
          <a:p>
            <a:pPr marL="0" indent="0">
              <a:buNone/>
            </a:pPr>
            <a:r>
              <a:rPr lang="sv-SE" sz="1600" b="1" dirty="0"/>
              <a:t>Nedan är exempel på forsknings- eller samarbetsprojekt som kan omfattas av säkerhetsskydd (tillgångar, uppgifter eller verksamhet)</a:t>
            </a:r>
            <a:endParaRPr lang="sv-SE" sz="1600" dirty="0"/>
          </a:p>
          <a:p>
            <a:pPr>
              <a:buFont typeface="Arial" panose="020B0604020202020204" pitchFamily="34" charset="0"/>
              <a:buChar char="•"/>
            </a:pPr>
            <a:r>
              <a:rPr lang="sv-SE" sz="1600" dirty="0"/>
              <a:t>Forskning- eller samverkansprojekt med blåljusmyndigheter och/eller myndigheter med beredskapsansvar (hela hotskalan). </a:t>
            </a:r>
          </a:p>
          <a:p>
            <a:pPr>
              <a:buFont typeface="Arial" panose="020B0604020202020204" pitchFamily="34" charset="0"/>
              <a:buChar char="•"/>
            </a:pPr>
            <a:r>
              <a:rPr lang="sv-SE" sz="1600" dirty="0"/>
              <a:t>Forsknings- eller samverkansprojekt med aktörer som bedriver samhällsviktig verksamhet, t.ex. vattenförsörjning, energiförsörjning, läkemedelsförsörjning etc. </a:t>
            </a:r>
          </a:p>
          <a:p>
            <a:pPr>
              <a:buFont typeface="Arial" panose="020B0604020202020204" pitchFamily="34" charset="0"/>
              <a:buChar char="•"/>
            </a:pPr>
            <a:r>
              <a:rPr lang="sv-SE" sz="1600" dirty="0">
                <a:solidFill>
                  <a:srgbClr val="000000"/>
                </a:solidFill>
                <a:latin typeface="Georgia" panose="02040502050405020303" pitchFamily="18" charset="0"/>
                <a:ea typeface="MS Mincho" panose="02020609040205080304" pitchFamily="49" charset="-128"/>
                <a:cs typeface="Georgia" panose="02040502050405020303" pitchFamily="18" charset="0"/>
              </a:rPr>
              <a:t>Fo</a:t>
            </a:r>
            <a:r>
              <a:rPr lang="sv-SE" sz="16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rsknings- eller samverkansprojekt som hanterar farliga ämnen som i fel händer eller vid ett sabotage skulle kunna orsaka stor samhällsskada (t.ex. skada på viktig infrastruktur, många sjuka, döda eller skadade) Det kan vara ämnen av biologisk, fysikalisk eller kemisk natur eller ämnen som omfattas av strålskyddslagen. </a:t>
            </a:r>
            <a:endParaRPr lang="sv-SE" sz="1600" dirty="0">
              <a:solidFill>
                <a:srgbClr val="000000"/>
              </a:solidFill>
              <a:latin typeface="Georgia" panose="02040502050405020303" pitchFamily="18" charset="0"/>
              <a:ea typeface="MS Mincho" panose="02020609040205080304" pitchFamily="49" charset="-128"/>
              <a:cs typeface="Georgia" panose="02040502050405020303" pitchFamily="18" charset="0"/>
            </a:endParaRPr>
          </a:p>
          <a:p>
            <a:pPr>
              <a:lnSpc>
                <a:spcPct val="120000"/>
              </a:lnSpc>
            </a:pPr>
            <a:r>
              <a:rPr lang="sv-SE" sz="1600" dirty="0">
                <a:solidFill>
                  <a:srgbClr val="000000"/>
                </a:solidFill>
                <a:latin typeface="Georgia" panose="02040502050405020303" pitchFamily="18" charset="0"/>
                <a:ea typeface="MS Mincho" panose="02020609040205080304" pitchFamily="49" charset="-128"/>
                <a:cs typeface="Georgia" panose="02040502050405020303" pitchFamily="18" charset="0"/>
              </a:rPr>
              <a:t>F</a:t>
            </a:r>
            <a:r>
              <a:rPr lang="sv-SE" sz="16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orskning kring geologiska förhållanden på land eller i vatten som omfattas av Lagen om skydd av geologisk information eller som kan bli intressant för främmande makt. Exempelvis provborrning, fältprovtagningar, drönarflygningar eller satellitbilder. </a:t>
            </a:r>
          </a:p>
          <a:p>
            <a:pPr marL="0" indent="0">
              <a:buNone/>
            </a:pPr>
            <a:endParaRPr lang="sv-SE" sz="14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a:buFont typeface="Arial" panose="020B0604020202020204" pitchFamily="34" charset="0"/>
              <a:buChar char="•"/>
            </a:pPr>
            <a:endParaRPr lang="sv-SE" sz="1100" dirty="0"/>
          </a:p>
          <a:p>
            <a:pPr marL="0" indent="0">
              <a:buNone/>
            </a:pPr>
            <a:endParaRPr lang="sv-SE" dirty="0"/>
          </a:p>
        </p:txBody>
      </p:sp>
      <p:sp>
        <p:nvSpPr>
          <p:cNvPr id="3" name="Rubrik 2">
            <a:extLst>
              <a:ext uri="{FF2B5EF4-FFF2-40B4-BE49-F238E27FC236}">
                <a16:creationId xmlns:a16="http://schemas.microsoft.com/office/drawing/2014/main" id="{9FFC086F-7ED6-B1E1-63E8-A5DA0112146B}"/>
              </a:ext>
            </a:extLst>
          </p:cNvPr>
          <p:cNvSpPr>
            <a:spLocks noGrp="1"/>
          </p:cNvSpPr>
          <p:nvPr>
            <p:ph type="title"/>
          </p:nvPr>
        </p:nvSpPr>
        <p:spPr>
          <a:xfrm>
            <a:off x="1251417" y="342655"/>
            <a:ext cx="6647364" cy="1080468"/>
          </a:xfrm>
        </p:spPr>
        <p:txBody>
          <a:bodyPr>
            <a:normAutofit/>
          </a:bodyPr>
          <a:lstStyle/>
          <a:p>
            <a:r>
              <a:rPr lang="sv-SE" dirty="0"/>
              <a:t>När?</a:t>
            </a:r>
          </a:p>
        </p:txBody>
      </p:sp>
    </p:spTree>
    <p:extLst>
      <p:ext uri="{BB962C8B-B14F-4D97-AF65-F5344CB8AC3E}">
        <p14:creationId xmlns:p14="http://schemas.microsoft.com/office/powerpoint/2010/main" val="227346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1F235AC-4C4F-43B7-31F2-15ABA7BBB466}"/>
              </a:ext>
            </a:extLst>
          </p:cNvPr>
          <p:cNvSpPr>
            <a:spLocks noGrp="1"/>
          </p:cNvSpPr>
          <p:nvPr>
            <p:ph idx="1"/>
          </p:nvPr>
        </p:nvSpPr>
        <p:spPr>
          <a:xfrm>
            <a:off x="1171329" y="1484173"/>
            <a:ext cx="6653560" cy="3889654"/>
          </a:xfrm>
        </p:spPr>
        <p:txBody>
          <a:bodyPr>
            <a:normAutofit fontScale="85000" lnSpcReduction="10000"/>
          </a:bodyPr>
          <a:lstStyle/>
          <a:p>
            <a:pPr marL="0" indent="0">
              <a:buNone/>
            </a:pP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Hur ska tillgångar, uppgifter eller</a:t>
            </a:r>
            <a:r>
              <a:rPr lang="sv-SE" b="1" dirty="0">
                <a:solidFill>
                  <a:srgbClr val="000000"/>
                </a:solidFill>
                <a:latin typeface="Georgia" panose="02040502050405020303" pitchFamily="18" charset="0"/>
                <a:ea typeface="MS Mincho" panose="02020609040205080304" pitchFamily="49" charset="-128"/>
                <a:cs typeface="Georgia" panose="02040502050405020303" pitchFamily="18" charset="0"/>
              </a:rPr>
              <a:t> verksamhet som omfattas av säkerhetsskydd</a:t>
            </a: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hanteras/skyddas?</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Vid ett samarbetsprojekt är det aktören som äger/ansvarar för uppgifterna eller verksamheten som </a:t>
            </a: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ska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bedöma om samarbeten kan omfattas av säkerhetsskydd och säkerställa att universitetet hanterar sådana uppgifter/verksamhet på rätt sätt.</a:t>
            </a:r>
          </a:p>
          <a:p>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Den enskilde forskaren bör, vid vissa situationer (se föregående bild), ställa sig frågan om samarbetet kan omfattas av säkerhetsskydd.</a:t>
            </a:r>
          </a:p>
          <a:p>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Forskningsledaren ansvarar för att bedöma och vidta säkerhetsskyddsåtgärder om forskningsprojektet omfattas av säkerhetsskydd. Exempel på åtgärder:</a:t>
            </a:r>
          </a:p>
          <a:p>
            <a:pPr>
              <a:buFont typeface="Courier New" panose="02070309020205020404" pitchFamily="49" charset="0"/>
              <a:buChar char="o"/>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Säkerhetsprövning, inplacering i säkerhetsklass och utbildning av personal.</a:t>
            </a:r>
          </a:p>
          <a:p>
            <a:pPr>
              <a:buFont typeface="Courier New" panose="02070309020205020404" pitchFamily="49" charset="0"/>
              <a:buChar char="o"/>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Fysiska åtgärder kopplat till förvaring, lås och larm. </a:t>
            </a:r>
          </a:p>
          <a:p>
            <a:pPr>
              <a:buFont typeface="Courier New" panose="02070309020205020404" pitchFamily="49" charset="0"/>
              <a:buChar char="o"/>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Säkerhetsskyddsöverenskommelse eller säkerhetsskyddsavtal (vid ett samarbete med extern aktör).</a:t>
            </a:r>
          </a:p>
          <a:p>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dirty="0"/>
          </a:p>
        </p:txBody>
      </p:sp>
      <p:sp>
        <p:nvSpPr>
          <p:cNvPr id="3" name="Rubrik 2">
            <a:extLst>
              <a:ext uri="{FF2B5EF4-FFF2-40B4-BE49-F238E27FC236}">
                <a16:creationId xmlns:a16="http://schemas.microsoft.com/office/drawing/2014/main" id="{0B120039-8DD7-9D29-C92A-A87FEB1FB855}"/>
              </a:ext>
            </a:extLst>
          </p:cNvPr>
          <p:cNvSpPr>
            <a:spLocks noGrp="1"/>
          </p:cNvSpPr>
          <p:nvPr>
            <p:ph type="title"/>
          </p:nvPr>
        </p:nvSpPr>
        <p:spPr/>
        <p:txBody>
          <a:bodyPr>
            <a:normAutofit/>
          </a:bodyPr>
          <a:lstStyle/>
          <a:p>
            <a:r>
              <a:rPr lang="sv-SE" dirty="0"/>
              <a:t>Hur?</a:t>
            </a:r>
          </a:p>
        </p:txBody>
      </p:sp>
    </p:spTree>
    <p:extLst>
      <p:ext uri="{BB962C8B-B14F-4D97-AF65-F5344CB8AC3E}">
        <p14:creationId xmlns:p14="http://schemas.microsoft.com/office/powerpoint/2010/main" val="1079705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BFBFF1A-2C3B-93E6-C2EF-866307CB9227}"/>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sv-SE" b="1" dirty="0"/>
              <a:t>Checklista -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för att bedöma om det kan finnas skyddsvärda uppgifter eller tillgångar (utifrån säkerhetskyddslagstiftningen) i ditt forskningsprojekt (nytt eller befintligt) eller i din verksamhet.</a:t>
            </a:r>
            <a:endPar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endParaRPr>
          </a:p>
          <a:p>
            <a:pPr marL="0" indent="0">
              <a:buNone/>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Checklistan</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finner du här: </a:t>
            </a:r>
          </a:p>
          <a:p>
            <a:pPr marL="0" indent="0">
              <a:buNone/>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https://www.aurora.umu.se/stod-och-service/rad-och-riktlinjer/sakerhet/sakerhetsskydd/</a:t>
            </a:r>
          </a:p>
          <a:p>
            <a:pPr marL="0" indent="0">
              <a:buNone/>
            </a:pPr>
            <a:endPar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endParaRPr>
          </a:p>
          <a:p>
            <a:pPr>
              <a:buFont typeface="Arial" panose="020B0604020202020204" pitchFamily="34" charset="0"/>
              <a:buChar char="•"/>
            </a:pP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Säkerhetsfunktionen</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a:t>
            </a: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k</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an bistå med stöd och råd när det gäller bedömning av projekt/verksamhet/samarbeten samt säkerhetsskyddsåtgärder. </a:t>
            </a:r>
          </a:p>
          <a:p>
            <a:pPr marL="0" indent="0">
              <a:buNone/>
            </a:pP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Kontaktuppgifter till säkerhetsfunktionen: </a:t>
            </a:r>
            <a:r>
              <a:rPr lang="sv-SE" sz="1800" u="sng" dirty="0">
                <a:solidFill>
                  <a:srgbClr val="000000"/>
                </a:solidFill>
                <a:effectLst/>
                <a:latin typeface="Georgia" panose="02040502050405020303" pitchFamily="18" charset="0"/>
                <a:ea typeface="MS Mincho" panose="02020609040205080304" pitchFamily="49" charset="-128"/>
                <a:cs typeface="Georgia" panose="02040502050405020303" pitchFamily="18" charset="0"/>
                <a:hlinkClick r:id="rId2"/>
              </a:rPr>
              <a:t>https://www.umu.se/lokalforsorjningsenheten/sakerhet/</a:t>
            </a: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a:t>
            </a:r>
            <a:endParaRPr lang="sv-SE" b="1" dirty="0"/>
          </a:p>
          <a:p>
            <a:pPr marL="0" indent="0">
              <a:buNone/>
            </a:pPr>
            <a:endParaRPr lang="sv-SE" b="1" dirty="0"/>
          </a:p>
          <a:p>
            <a:pPr marL="0" indent="0">
              <a:buNone/>
            </a:pPr>
            <a:endParaRPr lang="sv-SE" b="1" dirty="0"/>
          </a:p>
        </p:txBody>
      </p:sp>
      <p:sp>
        <p:nvSpPr>
          <p:cNvPr id="3" name="Rubrik 2">
            <a:extLst>
              <a:ext uri="{FF2B5EF4-FFF2-40B4-BE49-F238E27FC236}">
                <a16:creationId xmlns:a16="http://schemas.microsoft.com/office/drawing/2014/main" id="{B3C60AC7-AEA3-6EB7-1393-877A83D6CB68}"/>
              </a:ext>
            </a:extLst>
          </p:cNvPr>
          <p:cNvSpPr>
            <a:spLocks noGrp="1"/>
          </p:cNvSpPr>
          <p:nvPr>
            <p:ph type="title"/>
          </p:nvPr>
        </p:nvSpPr>
        <p:spPr/>
        <p:txBody>
          <a:bodyPr/>
          <a:lstStyle/>
          <a:p>
            <a:r>
              <a:rPr lang="sv-SE" dirty="0"/>
              <a:t>stöd</a:t>
            </a:r>
          </a:p>
        </p:txBody>
      </p:sp>
    </p:spTree>
    <p:extLst>
      <p:ext uri="{BB962C8B-B14F-4D97-AF65-F5344CB8AC3E}">
        <p14:creationId xmlns:p14="http://schemas.microsoft.com/office/powerpoint/2010/main" val="374758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BEF60085-C76C-6E37-81F3-10E16C89AD42}"/>
              </a:ext>
            </a:extLst>
          </p:cNvPr>
          <p:cNvSpPr>
            <a:spLocks noGrp="1"/>
          </p:cNvSpPr>
          <p:nvPr>
            <p:ph idx="1"/>
          </p:nvPr>
        </p:nvSpPr>
        <p:spPr>
          <a:xfrm>
            <a:off x="1245221" y="1633931"/>
            <a:ext cx="6653560" cy="3889654"/>
          </a:xfrm>
        </p:spPr>
        <p:txBody>
          <a:bodyPr>
            <a:normAutofit fontScale="92500" lnSpcReduction="20000"/>
          </a:bodyPr>
          <a:lstStyle/>
          <a:p>
            <a:r>
              <a:rPr lang="sv-SE" sz="1800" dirty="0"/>
              <a:t>Det pågår dagligen en dold teknik- och kunskapsinhämtning från främmande makt i syfte att höja de egna förmågorna. – Teknikanskaffning från främmande makt är ett stort problem.</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Forskningsledaren är ansvarig för att uppgifter eller tillgångar som omfattas av säkerhetsskydd hanteras på rätt sätt. </a:t>
            </a:r>
          </a:p>
          <a:p>
            <a:r>
              <a:rPr lang="sv-SE" sz="1800" dirty="0"/>
              <a:t>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Säkerhetsskydd handlar om att skydda den information och de verksamheter som är av betydelse för Sveriges säkerhet mot spioneri, sabotage, terroristbrott och andra brott som kan hota verksamheten.</a:t>
            </a:r>
          </a:p>
          <a:p>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Forskningsledaren ansvarar för att bedöma och vidta säkerhetsskyddsåtgärder om forskningsprojektet omfattas av säkerhetsskydd.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Vid ett samarbetsprojekt är det aktören som äger/ansvarar för uppgifterna eller verksamheten som </a:t>
            </a: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ska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bedöma om samarbeten kan omfattas av säkerhetsskydd och säkerställa att universitetet hanterar sådana uppgifter/verksamhet på rätt sätt.</a:t>
            </a:r>
          </a:p>
          <a:p>
            <a:pPr marL="0" indent="0">
              <a:buNone/>
            </a:pPr>
            <a:endPar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endParaRPr>
          </a:p>
          <a:p>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dirty="0"/>
          </a:p>
          <a:p>
            <a:endParaRPr lang="sv-SE" dirty="0"/>
          </a:p>
        </p:txBody>
      </p:sp>
      <p:sp>
        <p:nvSpPr>
          <p:cNvPr id="3" name="Rubrik 2">
            <a:extLst>
              <a:ext uri="{FF2B5EF4-FFF2-40B4-BE49-F238E27FC236}">
                <a16:creationId xmlns:a16="http://schemas.microsoft.com/office/drawing/2014/main" id="{7EE22915-D1DC-BD62-6941-3272255648A8}"/>
              </a:ext>
            </a:extLst>
          </p:cNvPr>
          <p:cNvSpPr>
            <a:spLocks noGrp="1"/>
          </p:cNvSpPr>
          <p:nvPr>
            <p:ph type="title"/>
          </p:nvPr>
        </p:nvSpPr>
        <p:spPr/>
        <p:txBody>
          <a:bodyPr/>
          <a:lstStyle/>
          <a:p>
            <a:r>
              <a:rPr lang="sv-SE" dirty="0"/>
              <a:t>sammanfattning</a:t>
            </a:r>
          </a:p>
        </p:txBody>
      </p:sp>
    </p:spTree>
    <p:extLst>
      <p:ext uri="{BB962C8B-B14F-4D97-AF65-F5344CB8AC3E}">
        <p14:creationId xmlns:p14="http://schemas.microsoft.com/office/powerpoint/2010/main" val="144834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9E99AF5-EA9A-4333-1456-AD6DCAECAB47}"/>
              </a:ext>
            </a:extLst>
          </p:cNvPr>
          <p:cNvSpPr>
            <a:spLocks noGrp="1"/>
          </p:cNvSpPr>
          <p:nvPr>
            <p:ph idx="1"/>
          </p:nvPr>
        </p:nvSpPr>
        <p:spPr/>
        <p:txBody>
          <a:bodyPr>
            <a:normAutofit lnSpcReduction="10000"/>
          </a:bodyPr>
          <a:lstStyle/>
          <a:p>
            <a:pPr marL="0" indent="0">
              <a:buNone/>
            </a:pPr>
            <a:r>
              <a:rPr lang="sv-SE" b="1" dirty="0"/>
              <a:t>Intern styrning</a:t>
            </a:r>
          </a:p>
          <a:p>
            <a:r>
              <a:rPr lang="sv-SE" u="sng" dirty="0">
                <a:hlinkClick r:id="rId2"/>
              </a:rPr>
              <a:t>https://www.aurora.umu.se/stod-och-service/rad-och-riktlinjer/sakerhet/sakerhetsskydd/</a:t>
            </a:r>
            <a:endParaRPr lang="sv-SE" u="sng" dirty="0"/>
          </a:p>
          <a:p>
            <a:pPr marL="0" indent="0">
              <a:buNone/>
            </a:pPr>
            <a:endParaRPr lang="sv-SE" u="sng" dirty="0"/>
          </a:p>
          <a:p>
            <a:pPr marL="0" indent="0">
              <a:buNone/>
            </a:pPr>
            <a:r>
              <a:rPr lang="sv-SE" b="1" dirty="0"/>
              <a:t>Mer information</a:t>
            </a:r>
            <a:endParaRPr lang="sv-SE" u="sng" dirty="0"/>
          </a:p>
          <a:p>
            <a:pPr>
              <a:buFont typeface="Arial" panose="020B0604020202020204" pitchFamily="34" charset="0"/>
              <a:buChar char="•"/>
            </a:pPr>
            <a:r>
              <a:rPr lang="sv-SE" u="sng" dirty="0"/>
              <a:t>https://sakerhetspolisen.se/verksamheten/sakerhetsskydd.html</a:t>
            </a:r>
          </a:p>
          <a:p>
            <a:pPr marL="0" indent="0">
              <a:buNone/>
            </a:pPr>
            <a:endParaRPr lang="sv-SE" u="sng" dirty="0"/>
          </a:p>
          <a:p>
            <a:pPr marL="0" indent="0">
              <a:buNone/>
            </a:pPr>
            <a:r>
              <a:rPr lang="sv-SE" b="1" dirty="0"/>
              <a:t>Frågor kring universitetets arbete med säkerhetsskydd</a:t>
            </a:r>
          </a:p>
          <a:p>
            <a:pPr>
              <a:buFont typeface="Arial" panose="020B0604020202020204" pitchFamily="34" charset="0"/>
              <a:buChar char="•"/>
            </a:pPr>
            <a:r>
              <a:rPr lang="sv-SE" dirty="0">
                <a:hlinkClick r:id="rId3"/>
              </a:rPr>
              <a:t>Sakerhet@umu.se</a:t>
            </a:r>
            <a:r>
              <a:rPr lang="sv-SE" dirty="0"/>
              <a:t> </a:t>
            </a:r>
          </a:p>
          <a:p>
            <a:pPr>
              <a:buFont typeface="Arial" panose="020B0604020202020204" pitchFamily="34" charset="0"/>
              <a:buChar char="•"/>
            </a:pPr>
            <a:r>
              <a:rPr lang="sv-SE" dirty="0">
                <a:hlinkClick r:id="rId4"/>
              </a:rPr>
              <a:t>https://www.umu.se/lokalforsorjningsenheten/sakerhet/</a:t>
            </a:r>
            <a:r>
              <a:rPr lang="sv-SE" dirty="0"/>
              <a:t> </a:t>
            </a:r>
          </a:p>
          <a:p>
            <a:endParaRPr lang="sv-SE" u="sng" dirty="0"/>
          </a:p>
          <a:p>
            <a:endParaRPr lang="sv-SE" dirty="0"/>
          </a:p>
        </p:txBody>
      </p:sp>
      <p:sp>
        <p:nvSpPr>
          <p:cNvPr id="3" name="Rubrik 2">
            <a:extLst>
              <a:ext uri="{FF2B5EF4-FFF2-40B4-BE49-F238E27FC236}">
                <a16:creationId xmlns:a16="http://schemas.microsoft.com/office/drawing/2014/main" id="{7DAF943F-F639-7FE2-330B-DAD280E19113}"/>
              </a:ext>
            </a:extLst>
          </p:cNvPr>
          <p:cNvSpPr>
            <a:spLocks noGrp="1"/>
          </p:cNvSpPr>
          <p:nvPr>
            <p:ph type="title"/>
          </p:nvPr>
        </p:nvSpPr>
        <p:spPr/>
        <p:txBody>
          <a:bodyPr/>
          <a:lstStyle/>
          <a:p>
            <a:r>
              <a:rPr lang="sv-SE" dirty="0"/>
              <a:t>MER INFORMATION OCH </a:t>
            </a:r>
            <a:r>
              <a:rPr lang="sv-SE" dirty="0" err="1"/>
              <a:t>INTERn</a:t>
            </a:r>
            <a:r>
              <a:rPr lang="sv-SE" dirty="0"/>
              <a:t> styrning</a:t>
            </a:r>
          </a:p>
        </p:txBody>
      </p:sp>
    </p:spTree>
    <p:extLst>
      <p:ext uri="{BB962C8B-B14F-4D97-AF65-F5344CB8AC3E}">
        <p14:creationId xmlns:p14="http://schemas.microsoft.com/office/powerpoint/2010/main" val="3328724703"/>
      </p:ext>
    </p:extLst>
  </p:cSld>
  <p:clrMapOvr>
    <a:masterClrMapping/>
  </p:clrMapOvr>
</p:sld>
</file>

<file path=ppt/theme/theme1.xml><?xml version="1.0" encoding="utf-8"?>
<a:theme xmlns:a="http://schemas.openxmlformats.org/drawingml/2006/main" name="Presentation umu SE v01">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2.xml><?xml version="1.0" encoding="utf-8"?>
<a:theme xmlns:a="http://schemas.openxmlformats.org/drawingml/2006/main" name="Presentation Umeå universitet SE">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3.xml><?xml version="1.0" encoding="utf-8"?>
<a:theme xmlns:a="http://schemas.openxmlformats.org/drawingml/2006/main" name="1_Presentation umu SE v01">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umu SE v01</Template>
  <TotalTime>11249</TotalTime>
  <Words>846</Words>
  <Application>Microsoft Office PowerPoint</Application>
  <PresentationFormat>Bildspel på skärmen (4:3)</PresentationFormat>
  <Paragraphs>66</Paragraphs>
  <Slides>10</Slides>
  <Notes>1</Notes>
  <HiddenSlides>0</HiddenSlides>
  <MMClips>0</MMClips>
  <ScaleCrop>false</ScaleCrop>
  <HeadingPairs>
    <vt:vector size="6" baseType="variant">
      <vt:variant>
        <vt:lpstr>Använt teckensnitt</vt:lpstr>
      </vt:variant>
      <vt:variant>
        <vt:i4>7</vt:i4>
      </vt:variant>
      <vt:variant>
        <vt:lpstr>Tema</vt:lpstr>
      </vt:variant>
      <vt:variant>
        <vt:i4>3</vt:i4>
      </vt:variant>
      <vt:variant>
        <vt:lpstr>Bildrubriker</vt:lpstr>
      </vt:variant>
      <vt:variant>
        <vt:i4>10</vt:i4>
      </vt:variant>
    </vt:vector>
  </HeadingPairs>
  <TitlesOfParts>
    <vt:vector size="20" baseType="lpstr">
      <vt:lpstr>Arial</vt:lpstr>
      <vt:lpstr>Calibri</vt:lpstr>
      <vt:lpstr>Courier New</vt:lpstr>
      <vt:lpstr>Georgia</vt:lpstr>
      <vt:lpstr>Lucida Grande</vt:lpstr>
      <vt:lpstr>Verdana</vt:lpstr>
      <vt:lpstr>Wingdings</vt:lpstr>
      <vt:lpstr>Presentation umu SE v01</vt:lpstr>
      <vt:lpstr>Presentation Umeå universitet SE</vt:lpstr>
      <vt:lpstr>1_Presentation umu SE v01</vt:lpstr>
      <vt:lpstr>SÄKERHETSSKYDD </vt:lpstr>
      <vt:lpstr>bakgrund</vt:lpstr>
      <vt:lpstr>Forskarens ansvar</vt:lpstr>
      <vt:lpstr>Vad?</vt:lpstr>
      <vt:lpstr>När?</vt:lpstr>
      <vt:lpstr>Hur?</vt:lpstr>
      <vt:lpstr>stöd</vt:lpstr>
      <vt:lpstr>sammanfattning</vt:lpstr>
      <vt:lpstr>MER INFORMATION OCH INTERn styrning</vt:lpstr>
      <vt:lpstr>PowerPoint-presentation</vt:lpstr>
    </vt:vector>
  </TitlesOfParts>
  <Company>Umeå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SÄKERHET</dc:title>
  <dc:creator>Jörgen Sandström</dc:creator>
  <cp:lastModifiedBy>Jacob Eriksson</cp:lastModifiedBy>
  <cp:revision>405</cp:revision>
  <cp:lastPrinted>2019-10-16T10:20:06Z</cp:lastPrinted>
  <dcterms:created xsi:type="dcterms:W3CDTF">2017-10-09T14:23:10Z</dcterms:created>
  <dcterms:modified xsi:type="dcterms:W3CDTF">2024-01-14T15:13:39Z</dcterms:modified>
</cp:coreProperties>
</file>